
<file path=[Content_Types].xml><?xml version="1.0" encoding="utf-8"?>
<Types xmlns="http://schemas.openxmlformats.org/package/2006/content-types">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custom-properties+xml" PartName="/docProps/custom.xml"/>
  <Override ContentType="application/vnd.openxmlformats-officedocument.presentationml.handoutMaster+xml" PartName="/ppt/handoutMasters/handoutMaster1.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3.xml"/>
  <Override ContentType="application/vnd.openxmlformats-officedocument.presentationml.slideLayout+xml" PartName="/ppt/slideLayouts/slideLayout14.xml"/>
  <Override ContentType="application/vnd.openxmlformats-officedocument.presentationml.slideLayout+xml" PartName="/ppt/slideLayouts/slideLayout15.xml"/>
  <Override ContentType="application/vnd.openxmlformats-officedocument.presentationml.slideLayout+xml" PartName="/ppt/slideLayouts/slideLayout16.xml"/>
  <Override ContentType="application/vnd.openxmlformats-officedocument.presentationml.slideLayout+xml" PartName="/ppt/slideLayouts/slideLayout17.xml"/>
  <Override ContentType="application/vnd.openxmlformats-officedocument.presentationml.slideLayout+xml" PartName="/ppt/slideLayouts/slideLayout18.xml"/>
  <Override ContentType="application/vnd.openxmlformats-officedocument.presentationml.slideLayout+xml" PartName="/ppt/slideLayouts/slideLayout19.xml"/>
  <Override ContentType="application/vnd.openxmlformats-officedocument.presentationml.slideLayout+xml" PartName="/ppt/slideLayouts/slideLayout20.xml"/>
  <Override ContentType="application/vnd.openxmlformats-officedocument.presentationml.slideLayout+xml" PartName="/ppt/slideLayouts/slideLayout21.xml"/>
  <Override ContentType="application/vnd.openxmlformats-officedocument.presentationml.slideLayout+xml" PartName="/ppt/slideLayouts/slideLayout22.xml"/>
  <Override ContentType="application/vnd.openxmlformats-officedocument.presentationml.slideLayout+xml" PartName="/ppt/slideLayouts/slideLayout23.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core.xml" Type="http://schemas.openxmlformats.org/package/2006/relationships/metadata/core-properties"/><Relationship Id="rId3" Target="docProps/app.xml" Type="http://schemas.openxmlformats.org/officeDocument/2006/relationships/extended-properties"/><Relationship Id="rId4" Target="docProps/custom.xml" Type="http://schemas.openxmlformats.org/officeDocument/2006/relationships/custom-properties"/></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1"/>
  </p:notesMasterIdLst>
  <p:handoutMasterIdLst>
    <p:handoutMasterId r:id="rId32"/>
  </p:handoutMasterIdLst>
  <p:sldIdLst>
    <p:sldId id="337" r:id="rId2"/>
    <p:sldId id="369" r:id="rId3"/>
    <p:sldId id="336" r:id="rId4"/>
    <p:sldId id="372" r:id="rId5"/>
    <p:sldId id="373" r:id="rId6"/>
    <p:sldId id="374" r:id="rId7"/>
    <p:sldId id="260" r:id="rId8"/>
    <p:sldId id="440" r:id="rId9"/>
    <p:sldId id="418" r:id="rId10"/>
    <p:sldId id="419" r:id="rId11"/>
    <p:sldId id="423" r:id="rId12"/>
    <p:sldId id="382" r:id="rId13"/>
    <p:sldId id="383" r:id="rId14"/>
    <p:sldId id="377" r:id="rId15"/>
    <p:sldId id="381" r:id="rId16"/>
    <p:sldId id="384" r:id="rId17"/>
    <p:sldId id="420" r:id="rId18"/>
    <p:sldId id="421" r:id="rId19"/>
    <p:sldId id="439" r:id="rId20"/>
    <p:sldId id="433" r:id="rId21"/>
    <p:sldId id="424" r:id="rId22"/>
    <p:sldId id="427" r:id="rId23"/>
    <p:sldId id="426" r:id="rId24"/>
    <p:sldId id="425" r:id="rId25"/>
    <p:sldId id="370" r:id="rId26"/>
    <p:sldId id="371" r:id="rId27"/>
    <p:sldId id="431" r:id="rId28"/>
    <p:sldId id="432" r:id="rId29"/>
    <p:sldId id="430" r:id="rId30"/>
  </p:sldIdLst>
  <p:sldSz cx="12192000" cy="6858000"/>
  <p:notesSz cx="12192000" cy="6858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954">
          <p15:clr>
            <a:srgbClr val="A4A3A4"/>
          </p15:clr>
        </p15:guide>
        <p15:guide id="2" pos="215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7DB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56" autoAdjust="0"/>
    <p:restoredTop sz="94660"/>
  </p:normalViewPr>
  <p:slideViewPr>
    <p:cSldViewPr>
      <p:cViewPr varScale="1">
        <p:scale>
          <a:sx n="63" d="100"/>
          <a:sy n="63" d="100"/>
        </p:scale>
        <p:origin x="792" y="48"/>
      </p:cViewPr>
      <p:guideLst>
        <p:guide orient="horz" pos="2954"/>
        <p:guide pos="2150"/>
      </p:guideLst>
    </p:cSldViewPr>
  </p:slideViewPr>
  <p:notesTextViewPr>
    <p:cViewPr>
      <p:scale>
        <a:sx n="100" d="100"/>
        <a:sy n="100" d="100"/>
      </p:scale>
      <p:origin x="0" y="0"/>
    </p:cViewPr>
  </p:notesTextViewPr>
  <p:notesViewPr>
    <p:cSldViewPr>
      <p:cViewPr varScale="1">
        <p:scale>
          <a:sx n="68" d="100"/>
          <a:sy n="68" d="100"/>
        </p:scale>
        <p:origin x="1204" y="44"/>
      </p:cViewPr>
      <p:guideLst/>
    </p:cSldViewPr>
  </p:notes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9.xml" Type="http://schemas.openxmlformats.org/officeDocument/2006/relationships/slide"/><Relationship Id="rId11" Target="slides/slide10.xml" Type="http://schemas.openxmlformats.org/officeDocument/2006/relationships/slide"/><Relationship Id="rId12" Target="slides/slide11.xml" Type="http://schemas.openxmlformats.org/officeDocument/2006/relationships/slide"/><Relationship Id="rId13" Target="slides/slide12.xml" Type="http://schemas.openxmlformats.org/officeDocument/2006/relationships/slide"/><Relationship Id="rId14" Target="slides/slide13.xml" Type="http://schemas.openxmlformats.org/officeDocument/2006/relationships/slide"/><Relationship Id="rId15" Target="slides/slide14.xml" Type="http://schemas.openxmlformats.org/officeDocument/2006/relationships/slide"/><Relationship Id="rId16" Target="slides/slide15.xml" Type="http://schemas.openxmlformats.org/officeDocument/2006/relationships/slide"/><Relationship Id="rId17" Target="slides/slide16.xml" Type="http://schemas.openxmlformats.org/officeDocument/2006/relationships/slide"/><Relationship Id="rId18" Target="slides/slide17.xml" Type="http://schemas.openxmlformats.org/officeDocument/2006/relationships/slide"/><Relationship Id="rId19" Target="slides/slide18.xml" Type="http://schemas.openxmlformats.org/officeDocument/2006/relationships/slide"/><Relationship Id="rId2" Target="slides/slide1.xml" Type="http://schemas.openxmlformats.org/officeDocument/2006/relationships/slide"/><Relationship Id="rId20" Target="slides/slide19.xml" Type="http://schemas.openxmlformats.org/officeDocument/2006/relationships/slide"/><Relationship Id="rId21" Target="slides/slide20.xml" Type="http://schemas.openxmlformats.org/officeDocument/2006/relationships/slide"/><Relationship Id="rId22" Target="slides/slide21.xml" Type="http://schemas.openxmlformats.org/officeDocument/2006/relationships/slide"/><Relationship Id="rId23" Target="slides/slide22.xml" Type="http://schemas.openxmlformats.org/officeDocument/2006/relationships/slide"/><Relationship Id="rId24" Target="slides/slide23.xml" Type="http://schemas.openxmlformats.org/officeDocument/2006/relationships/slide"/><Relationship Id="rId25" Target="slides/slide24.xml" Type="http://schemas.openxmlformats.org/officeDocument/2006/relationships/slide"/><Relationship Id="rId26" Target="slides/slide25.xml" Type="http://schemas.openxmlformats.org/officeDocument/2006/relationships/slide"/><Relationship Id="rId27" Target="slides/slide26.xml" Type="http://schemas.openxmlformats.org/officeDocument/2006/relationships/slide"/><Relationship Id="rId28" Target="slides/slide27.xml" Type="http://schemas.openxmlformats.org/officeDocument/2006/relationships/slide"/><Relationship Id="rId29" Target="slides/slide28.xml" Type="http://schemas.openxmlformats.org/officeDocument/2006/relationships/slide"/><Relationship Id="rId3" Target="slides/slide2.xml" Type="http://schemas.openxmlformats.org/officeDocument/2006/relationships/slide"/><Relationship Id="rId30" Target="slides/slide29.xml" Type="http://schemas.openxmlformats.org/officeDocument/2006/relationships/slide"/><Relationship Id="rId31" Target="notesMasters/notesMaster1.xml" Type="http://schemas.openxmlformats.org/officeDocument/2006/relationships/notesMaster"/><Relationship Id="rId32" Target="handoutMasters/handoutMaster1.xml" Type="http://schemas.openxmlformats.org/officeDocument/2006/relationships/handoutMaster"/><Relationship Id="rId33" Target="presProps.xml" Type="http://schemas.openxmlformats.org/officeDocument/2006/relationships/presProps"/><Relationship Id="rId34" Target="viewProps.xml" Type="http://schemas.openxmlformats.org/officeDocument/2006/relationships/viewProps"/><Relationship Id="rId35" Target="theme/theme1.xml" Type="http://schemas.openxmlformats.org/officeDocument/2006/relationships/theme"/><Relationship Id="rId36" Target="tableStyles.xml" Type="http://schemas.openxmlformats.org/officeDocument/2006/relationships/tableStyles"/><Relationship Id="rId4" Target="slides/slide3.xml" Type="http://schemas.openxmlformats.org/officeDocument/2006/relationships/slide"/><Relationship Id="rId5" Target="slides/slide4.xml" Type="http://schemas.openxmlformats.org/officeDocument/2006/relationships/slide"/><Relationship Id="rId6" Target="slides/slide5.xml" Type="http://schemas.openxmlformats.org/officeDocument/2006/relationships/slide"/><Relationship Id="rId7" Target="slides/slide6.xml" Type="http://schemas.openxmlformats.org/officeDocument/2006/relationships/slide"/><Relationship Id="rId8" Target="slides/slide7.xml" Type="http://schemas.openxmlformats.org/officeDocument/2006/relationships/slide"/><Relationship Id="rId9" Target="slides/slide8.xml" Type="http://schemas.openxmlformats.org/officeDocument/2006/relationships/slide"/></Relationships>
</file>

<file path=ppt/handoutMasters/_rels/handoutMaster1.xml.rels><?xml version="1.0" encoding="UTF-8" standalone="yes"?><Relationships xmlns="http://schemas.openxmlformats.org/package/2006/relationships"><Relationship Id="rId1" Target="../theme/theme3.xml" Type="http://schemas.openxmlformats.org/officeDocument/2006/relationships/theme"/></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5283200" cy="3444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6905625" y="0"/>
            <a:ext cx="5283200" cy="344488"/>
          </a:xfrm>
          <a:prstGeom prst="rect">
            <a:avLst/>
          </a:prstGeom>
        </p:spPr>
        <p:txBody>
          <a:bodyPr vert="horz" lIns="91440" tIns="45720" rIns="91440" bIns="45720" rtlCol="0"/>
          <a:lstStyle>
            <a:lvl1pPr algn="r">
              <a:defRPr sz="1200"/>
            </a:lvl1pPr>
          </a:lstStyle>
          <a:p>
            <a:fld id="{49D002CE-CF58-4DC0-ADEC-94D9DB542900}" type="datetimeFigureOut">
              <a:rPr lang="zh-CN" altLang="en-US" smtClean="0"/>
              <a:t>2020/6/5</a:t>
            </a:fld>
            <a:endParaRPr lang="zh-CN" altLang="en-US"/>
          </a:p>
        </p:txBody>
      </p:sp>
      <p:sp>
        <p:nvSpPr>
          <p:cNvPr id="4" name="页脚占位符 3"/>
          <p:cNvSpPr>
            <a:spLocks noGrp="1"/>
          </p:cNvSpPr>
          <p:nvPr>
            <p:ph type="ftr" sz="quarter" idx="2"/>
          </p:nvPr>
        </p:nvSpPr>
        <p:spPr>
          <a:xfrm>
            <a:off x="0" y="6513513"/>
            <a:ext cx="5283200" cy="3444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6905625" y="6513513"/>
            <a:ext cx="5283200" cy="344487"/>
          </a:xfrm>
          <a:prstGeom prst="rect">
            <a:avLst/>
          </a:prstGeom>
        </p:spPr>
        <p:txBody>
          <a:bodyPr vert="horz" lIns="91440" tIns="45720" rIns="91440" bIns="45720" rtlCol="0" anchor="b"/>
          <a:lstStyle>
            <a:lvl1pPr algn="r">
              <a:defRPr sz="1200"/>
            </a:lvl1pPr>
          </a:lstStyle>
          <a:p>
            <a:fld id="{197AC849-F0E5-4E49-9594-7B3AA813D874}" type="slidenum">
              <a:rPr lang="zh-CN" altLang="en-US" smtClean="0"/>
              <a:t>‹#›</a:t>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5283200" cy="3444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6905625" y="0"/>
            <a:ext cx="5283200" cy="344488"/>
          </a:xfrm>
          <a:prstGeom prst="rect">
            <a:avLst/>
          </a:prstGeom>
        </p:spPr>
        <p:txBody>
          <a:bodyPr vert="horz" lIns="91440" tIns="45720" rIns="91440" bIns="45720" rtlCol="0"/>
          <a:lstStyle>
            <a:lvl1pPr algn="r">
              <a:defRPr sz="1200"/>
            </a:lvl1pPr>
          </a:lstStyle>
          <a:p>
            <a:fld id="{31A1FB2F-E01E-4DA0-9BA2-3C1A0B58B543}" type="datetimeFigureOut">
              <a:rPr lang="zh-CN" altLang="en-US" smtClean="0"/>
              <a:t>2020/6/4</a:t>
            </a:fld>
            <a:endParaRPr lang="zh-CN" altLang="en-US"/>
          </a:p>
        </p:txBody>
      </p:sp>
      <p:sp>
        <p:nvSpPr>
          <p:cNvPr id="4" name="幻灯片图像占位符 3"/>
          <p:cNvSpPr>
            <a:spLocks noGrp="1" noRot="1" noChangeAspect="1"/>
          </p:cNvSpPr>
          <p:nvPr>
            <p:ph type="sldImg" idx="2"/>
          </p:nvPr>
        </p:nvSpPr>
        <p:spPr>
          <a:xfrm>
            <a:off x="4038600" y="857250"/>
            <a:ext cx="4114800" cy="2314575"/>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1219200" y="3300413"/>
            <a:ext cx="9753600" cy="2700337"/>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6513513"/>
            <a:ext cx="5283200" cy="3444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6905625" y="6513513"/>
            <a:ext cx="5283200" cy="344487"/>
          </a:xfrm>
          <a:prstGeom prst="rect">
            <a:avLst/>
          </a:prstGeom>
        </p:spPr>
        <p:txBody>
          <a:bodyPr vert="horz" lIns="91440" tIns="45720" rIns="91440" bIns="45720" rtlCol="0" anchor="b"/>
          <a:lstStyle>
            <a:lvl1pPr algn="r">
              <a:defRPr sz="1200"/>
            </a:lvl1pPr>
          </a:lstStyle>
          <a:p>
            <a:fld id="{D776403F-C54F-49B5-B406-20A26F72DABF}" type="slidenum">
              <a:rPr lang="zh-CN" altLang="en-US" smtClean="0"/>
              <a:t>‹#›</a:t>
            </a:fld>
            <a:endParaRPr lang="zh-CN" altLang="en-US"/>
          </a:p>
        </p:txBody>
      </p:sp>
    </p:spTree>
    <p:extLst>
      <p:ext uri="{BB962C8B-B14F-4D97-AF65-F5344CB8AC3E}">
        <p14:creationId xmlns:p14="http://schemas.microsoft.com/office/powerpoint/2010/main" val="33225643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xml" Type="http://schemas.openxmlformats.org/officeDocument/2006/relationships/slide"/></Relationships>
</file>

<file path=ppt/notesSlides/_rels/notesSlide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7.xml" Type="http://schemas.openxmlformats.org/officeDocument/2006/relationships/slide"/></Relationships>
</file>

<file path=ppt/notesSlides/_rels/notesSlide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4.xml" Type="http://schemas.openxmlformats.org/officeDocument/2006/relationships/slide"/></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776403F-C54F-49B5-B406-20A26F72DABF}" type="slidenum">
              <a:rPr lang="zh-CN" altLang="en-US" smtClean="0"/>
              <a:t>2</a:t>
            </a:fld>
            <a:endParaRPr lang="zh-CN" altLang="en-US"/>
          </a:p>
        </p:txBody>
      </p:sp>
    </p:spTree>
    <p:extLst>
      <p:ext uri="{BB962C8B-B14F-4D97-AF65-F5344CB8AC3E}">
        <p14:creationId xmlns:p14="http://schemas.microsoft.com/office/powerpoint/2010/main" val="41992524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solidFill>
                  <a:srgbClr val="00B050"/>
                </a:solidFill>
                <a:cs typeface="Arial" panose="020B0604020202020204"/>
              </a:rPr>
              <a:t>two stage</a:t>
            </a:r>
            <a:r>
              <a:rPr lang="zh-CN" altLang="en-US" dirty="0">
                <a:solidFill>
                  <a:srgbClr val="00B050"/>
                </a:solidFill>
                <a:cs typeface="Arial" panose="020B0604020202020204"/>
              </a:rPr>
              <a:t>算法需要先生成</a:t>
            </a:r>
            <a:r>
              <a:rPr lang="en-US" altLang="zh-CN" dirty="0">
                <a:solidFill>
                  <a:srgbClr val="00B050"/>
                </a:solidFill>
                <a:cs typeface="Arial" panose="020B0604020202020204"/>
              </a:rPr>
              <a:t>proposal</a:t>
            </a:r>
            <a:r>
              <a:rPr lang="zh-CN" altLang="en-US" dirty="0">
                <a:solidFill>
                  <a:srgbClr val="00B050"/>
                </a:solidFill>
                <a:cs typeface="Arial" panose="020B0604020202020204"/>
              </a:rPr>
              <a:t>，再进行分类和回归</a:t>
            </a:r>
            <a:br>
              <a:rPr lang="en-US" altLang="zh-CN" spc="-5" dirty="0">
                <a:solidFill>
                  <a:srgbClr val="00B0F0"/>
                </a:solidFill>
                <a:cs typeface="Arial" panose="020B0604020202020204"/>
              </a:rPr>
            </a:br>
            <a:r>
              <a:rPr lang="zh-CN" altLang="en-US" spc="-5" dirty="0">
                <a:solidFill>
                  <a:srgbClr val="00B0F0"/>
                </a:solidFill>
                <a:cs typeface="Arial" panose="020B0604020202020204"/>
              </a:rPr>
              <a:t>直接在网络中提取特征来预测物体分类和位置。</a:t>
            </a:r>
            <a:endParaRPr lang="zh-CN" altLang="en-US" dirty="0"/>
          </a:p>
        </p:txBody>
      </p:sp>
      <p:sp>
        <p:nvSpPr>
          <p:cNvPr id="4" name="灯片编号占位符 3"/>
          <p:cNvSpPr>
            <a:spLocks noGrp="1"/>
          </p:cNvSpPr>
          <p:nvPr>
            <p:ph type="sldNum" sz="quarter" idx="5"/>
          </p:nvPr>
        </p:nvSpPr>
        <p:spPr/>
        <p:txBody>
          <a:bodyPr/>
          <a:lstStyle/>
          <a:p>
            <a:fld id="{D776403F-C54F-49B5-B406-20A26F72DABF}" type="slidenum">
              <a:rPr lang="zh-CN" altLang="en-US" smtClean="0"/>
              <a:t>7</a:t>
            </a:fld>
            <a:endParaRPr lang="zh-CN" altLang="en-US"/>
          </a:p>
        </p:txBody>
      </p:sp>
    </p:spTree>
    <p:extLst>
      <p:ext uri="{BB962C8B-B14F-4D97-AF65-F5344CB8AC3E}">
        <p14:creationId xmlns:p14="http://schemas.microsoft.com/office/powerpoint/2010/main" val="41440636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776403F-C54F-49B5-B406-20A26F72DABF}" type="slidenum">
              <a:rPr lang="zh-CN" altLang="en-US" smtClean="0"/>
              <a:t>24</a:t>
            </a:fld>
            <a:endParaRPr lang="zh-CN" altLang="en-US"/>
          </a:p>
        </p:txBody>
      </p:sp>
    </p:spTree>
    <p:extLst>
      <p:ext uri="{BB962C8B-B14F-4D97-AF65-F5344CB8AC3E}">
        <p14:creationId xmlns:p14="http://schemas.microsoft.com/office/powerpoint/2010/main" val="3592801328"/>
      </p:ext>
    </p:extLst>
  </p:cSld>
  <p:clrMapOvr>
    <a:masterClrMapping/>
  </p:clrMapOvr>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3126740" y="2286000"/>
            <a:ext cx="7007860" cy="885443"/>
          </a:xfrm>
          <a:prstGeom prst="rect">
            <a:avLst/>
          </a:prstGeom>
        </p:spPr>
        <p:txBody>
          <a:bodyPr wrap="square" lIns="0" tIns="0" rIns="0" bIns="0">
            <a:spAutoFit/>
          </a:bodyPr>
          <a:lstStyle>
            <a:lvl1pPr>
              <a:defRPr sz="5400" b="0" i="0" u="none" kern="0">
                <a:solidFill>
                  <a:schemeClr val="tx1"/>
                </a:solidFill>
                <a:latin typeface="Arial" panose="020B0604020202020204"/>
                <a:ea typeface="+mj-ea"/>
                <a:cs typeface="Arial" panose="020B0604020202020204"/>
              </a:defRPr>
            </a:lvl1pPr>
          </a:lstStyle>
          <a:p>
            <a:endParaRPr dirty="0"/>
          </a:p>
        </p:txBody>
      </p:sp>
      <p:sp>
        <p:nvSpPr>
          <p:cNvPr id="3" name="Holder 3"/>
          <p:cNvSpPr>
            <a:spLocks noGrp="1"/>
          </p:cNvSpPr>
          <p:nvPr>
            <p:ph type="subTitle" idx="4"/>
          </p:nvPr>
        </p:nvSpPr>
        <p:spPr>
          <a:xfrm>
            <a:off x="4038600" y="4343400"/>
            <a:ext cx="3901440" cy="453797"/>
          </a:xfrm>
          <a:prstGeom prst="rect">
            <a:avLst/>
          </a:prstGeom>
        </p:spPr>
        <p:txBody>
          <a:bodyPr wrap="square" lIns="0" tIns="0" rIns="0" bIns="0">
            <a:spAutoFit/>
          </a:bodyPr>
          <a:lstStyle>
            <a:lvl1pPr>
              <a:defRPr sz="2800" kern="1200" dirty="0">
                <a:solidFill>
                  <a:schemeClr val="tx1"/>
                </a:solidFill>
                <a:latin typeface="Arial" panose="020B0604020202020204"/>
                <a:ea typeface="+mn-ea"/>
                <a:cs typeface="Arial" panose="020B0604020202020204"/>
              </a:defRPr>
            </a:lvl1pPr>
          </a:lstStyle>
          <a:p>
            <a:endParaRPr dirty="0"/>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6/4/2020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8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D8BD707-D9CF-40AE-B4C6-C98DA3205C09}" type="datetimeFigureOut">
              <a:rPr lang="en-US"/>
              <a:t>6/4/2020</a:t>
            </a:fld>
            <a:endParaRPr lang="en-US"/>
          </a:p>
        </p:txBody>
      </p:sp>
      <p:sp>
        <p:nvSpPr>
          <p:cNvPr id="3" name="页脚占位符 2"/>
          <p:cNvSpPr>
            <a:spLocks noGrp="1"/>
          </p:cNvSpPr>
          <p:nvPr>
            <p:ph type="ftr" sz="quarter" idx="11"/>
          </p:nvPr>
        </p:nvSpPr>
        <p:spPr/>
        <p:txBody>
          <a:bodyPr/>
          <a:lstStyle/>
          <a:p>
            <a:endParaRPr/>
          </a:p>
        </p:txBody>
      </p:sp>
      <p:sp>
        <p:nvSpPr>
          <p:cNvPr id="4" name="灯片编号占位符 3"/>
          <p:cNvSpPr>
            <a:spLocks noGrp="1"/>
          </p:cNvSpPr>
          <p:nvPr>
            <p:ph type="sldNum" sz="quarter" idx="12"/>
          </p:nvPr>
        </p:nvSpPr>
        <p:spPr/>
        <p:txBody>
          <a:bodyPr/>
          <a:lstStyle/>
          <a:p>
            <a:fld id="{B6F15528-21DE-4FAA-801E-634DDDAF4B2B}" type="slidenum">
              <a:rPr/>
              <a:t>‹#›</a:t>
            </a:fld>
            <a:endParaRPr/>
          </a:p>
        </p:txBody>
      </p:sp>
      <p:sp>
        <p:nvSpPr>
          <p:cNvPr id="8" name="文本占位符 7">
            <a:extLst>
              <a:ext uri="{FF2B5EF4-FFF2-40B4-BE49-F238E27FC236}">
                <a16:creationId xmlns:a16="http://schemas.microsoft.com/office/drawing/2014/main" id="{A83DEDF1-6C39-4C48-9008-BCC41E8FA838}"/>
              </a:ext>
            </a:extLst>
          </p:cNvPr>
          <p:cNvSpPr>
            <a:spLocks noGrp="1"/>
          </p:cNvSpPr>
          <p:nvPr>
            <p:ph type="body" sz="quarter" idx="13"/>
          </p:nvPr>
        </p:nvSpPr>
        <p:spPr>
          <a:xfrm>
            <a:off x="1066800" y="2382520"/>
            <a:ext cx="10058400" cy="369332"/>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cs typeface="Arial" panose="020B0604020202020204" pitchFamily="34" charset="0"/>
              </a:defRPr>
            </a:lvl1pPr>
          </a:lstStyle>
          <a:p>
            <a:pPr lvl="0"/>
            <a:endParaRPr lang="zh-CN" altLang="en-US" dirty="0"/>
          </a:p>
        </p:txBody>
      </p:sp>
      <p:sp>
        <p:nvSpPr>
          <p:cNvPr id="13" name="文本占位符 7">
            <a:extLst>
              <a:ext uri="{FF2B5EF4-FFF2-40B4-BE49-F238E27FC236}">
                <a16:creationId xmlns:a16="http://schemas.microsoft.com/office/drawing/2014/main" id="{EB62C185-07BD-4CC2-BA4C-0E10231D4674}"/>
              </a:ext>
            </a:extLst>
          </p:cNvPr>
          <p:cNvSpPr>
            <a:spLocks noGrp="1"/>
          </p:cNvSpPr>
          <p:nvPr>
            <p:ph type="body" sz="quarter" idx="16"/>
          </p:nvPr>
        </p:nvSpPr>
        <p:spPr>
          <a:xfrm>
            <a:off x="1066800" y="3302792"/>
            <a:ext cx="10058400" cy="369332"/>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cs typeface="Arial" panose="020B0604020202020204" pitchFamily="34" charset="0"/>
              </a:defRPr>
            </a:lvl1pPr>
          </a:lstStyle>
          <a:p>
            <a:pPr lvl="0"/>
            <a:endParaRPr lang="zh-CN" altLang="en-US" dirty="0"/>
          </a:p>
        </p:txBody>
      </p:sp>
      <p:sp>
        <p:nvSpPr>
          <p:cNvPr id="9" name="文本框 8">
            <a:extLst>
              <a:ext uri="{FF2B5EF4-FFF2-40B4-BE49-F238E27FC236}">
                <a16:creationId xmlns:a16="http://schemas.microsoft.com/office/drawing/2014/main" id="{D5DCF676-4325-4848-B5A1-F76150E518A2}"/>
              </a:ext>
            </a:extLst>
          </p:cNvPr>
          <p:cNvSpPr txBox="1"/>
          <p:nvPr userDrawn="1"/>
        </p:nvSpPr>
        <p:spPr>
          <a:xfrm>
            <a:off x="990600" y="1169760"/>
            <a:ext cx="3735371" cy="584775"/>
          </a:xfrm>
          <a:prstGeom prst="rect">
            <a:avLst/>
          </a:prstGeom>
          <a:noFill/>
        </p:spPr>
        <p:txBody>
          <a:bodyPr wrap="square" rtlCol="0">
            <a:spAutoFit/>
          </a:bodyPr>
          <a:lstStyle/>
          <a:p>
            <a:r>
              <a:rPr lang="zh-CN" altLang="en-US" sz="3200" b="0" dirty="0">
                <a:solidFill>
                  <a:srgbClr val="000000"/>
                </a:solidFill>
                <a:effectLst/>
                <a:latin typeface="Consolas" panose="020B0609020204030204" pitchFamily="49" charset="0"/>
              </a:rPr>
              <a:t>我的观点</a:t>
            </a:r>
          </a:p>
        </p:txBody>
      </p:sp>
    </p:spTree>
    <p:extLst>
      <p:ext uri="{BB962C8B-B14F-4D97-AF65-F5344CB8AC3E}">
        <p14:creationId xmlns:p14="http://schemas.microsoft.com/office/powerpoint/2010/main" val="41362568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D8BD707-D9CF-40AE-B4C6-C98DA3205C09}" type="datetimeFigureOut">
              <a:rPr lang="en-US"/>
              <a:t>6/4/2020</a:t>
            </a:fld>
            <a:endParaRPr lang="en-US"/>
          </a:p>
        </p:txBody>
      </p:sp>
      <p:sp>
        <p:nvSpPr>
          <p:cNvPr id="3" name="页脚占位符 2"/>
          <p:cNvSpPr>
            <a:spLocks noGrp="1"/>
          </p:cNvSpPr>
          <p:nvPr>
            <p:ph type="ftr" sz="quarter" idx="11"/>
          </p:nvPr>
        </p:nvSpPr>
        <p:spPr/>
        <p:txBody>
          <a:bodyPr/>
          <a:lstStyle/>
          <a:p>
            <a:endParaRPr/>
          </a:p>
        </p:txBody>
      </p:sp>
      <p:sp>
        <p:nvSpPr>
          <p:cNvPr id="4" name="灯片编号占位符 3"/>
          <p:cNvSpPr>
            <a:spLocks noGrp="1"/>
          </p:cNvSpPr>
          <p:nvPr>
            <p:ph type="sldNum" sz="quarter" idx="12"/>
          </p:nvPr>
        </p:nvSpPr>
        <p:spPr/>
        <p:txBody>
          <a:bodyPr/>
          <a:lstStyle/>
          <a:p>
            <a:fld id="{B6F15528-21DE-4FAA-801E-634DDDAF4B2B}" type="slidenum">
              <a:rPr/>
              <a:t>‹#›</a:t>
            </a:fld>
            <a:endParaRPr/>
          </a:p>
        </p:txBody>
      </p:sp>
      <p:sp>
        <p:nvSpPr>
          <p:cNvPr id="10" name="文本占位符 7">
            <a:extLst>
              <a:ext uri="{FF2B5EF4-FFF2-40B4-BE49-F238E27FC236}">
                <a16:creationId xmlns:a16="http://schemas.microsoft.com/office/drawing/2014/main" id="{130F03EB-17A6-4240-B8C9-3E860D0BDA10}"/>
              </a:ext>
            </a:extLst>
          </p:cNvPr>
          <p:cNvSpPr>
            <a:spLocks noGrp="1"/>
          </p:cNvSpPr>
          <p:nvPr>
            <p:ph type="body" sz="quarter" idx="13"/>
          </p:nvPr>
        </p:nvSpPr>
        <p:spPr>
          <a:xfrm>
            <a:off x="1066800" y="2127393"/>
            <a:ext cx="9753600" cy="392678"/>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cs typeface="Arial" panose="020B0604020202020204" pitchFamily="34" charset="0"/>
              </a:defRPr>
            </a:lvl1pPr>
          </a:lstStyle>
          <a:p>
            <a:pPr lvl="0"/>
            <a:endParaRPr lang="zh-CN" altLang="en-US" dirty="0"/>
          </a:p>
        </p:txBody>
      </p:sp>
      <p:sp>
        <p:nvSpPr>
          <p:cNvPr id="12" name="Holder 2">
            <a:extLst>
              <a:ext uri="{FF2B5EF4-FFF2-40B4-BE49-F238E27FC236}">
                <a16:creationId xmlns:a16="http://schemas.microsoft.com/office/drawing/2014/main" id="{7BCFABA2-1EBE-40B4-BCAC-7A6DDEE96C8C}"/>
              </a:ext>
            </a:extLst>
          </p:cNvPr>
          <p:cNvSpPr>
            <a:spLocks noGrp="1"/>
          </p:cNvSpPr>
          <p:nvPr>
            <p:ph type="title"/>
          </p:nvPr>
        </p:nvSpPr>
        <p:spPr>
          <a:xfrm>
            <a:off x="1066800" y="1219200"/>
            <a:ext cx="4350385" cy="492125"/>
          </a:xfrm>
          <a:prstGeom prst="rect">
            <a:avLst/>
          </a:prstGeom>
        </p:spPr>
        <p:txBody>
          <a:bodyPr lIns="0" tIns="0" rIns="0" bIns="0"/>
          <a:lstStyle>
            <a:lvl1pPr>
              <a:defRPr sz="3200" b="0" i="0">
                <a:solidFill>
                  <a:schemeClr val="tx1"/>
                </a:solidFill>
                <a:latin typeface="微软雅黑" panose="020B0503020204020204" charset="-122"/>
                <a:cs typeface="微软雅黑" panose="020B0503020204020204" charset="-122"/>
              </a:defRPr>
            </a:lvl1pPr>
          </a:lstStyle>
          <a:p>
            <a:endParaRPr dirty="0"/>
          </a:p>
        </p:txBody>
      </p:sp>
      <p:sp>
        <p:nvSpPr>
          <p:cNvPr id="15" name="文本占位符 7">
            <a:extLst>
              <a:ext uri="{FF2B5EF4-FFF2-40B4-BE49-F238E27FC236}">
                <a16:creationId xmlns:a16="http://schemas.microsoft.com/office/drawing/2014/main" id="{1F731796-106E-4768-A172-F0F83AF11CED}"/>
              </a:ext>
            </a:extLst>
          </p:cNvPr>
          <p:cNvSpPr>
            <a:spLocks noGrp="1"/>
          </p:cNvSpPr>
          <p:nvPr>
            <p:ph type="body" sz="quarter" idx="16"/>
          </p:nvPr>
        </p:nvSpPr>
        <p:spPr>
          <a:xfrm>
            <a:off x="1066800" y="3548895"/>
            <a:ext cx="9753600" cy="392678"/>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cs typeface="Arial" panose="020B0604020202020204" pitchFamily="34" charset="0"/>
              </a:defRPr>
            </a:lvl1pPr>
          </a:lstStyle>
          <a:p>
            <a:pPr lvl="0"/>
            <a:endParaRPr lang="zh-CN" altLang="en-US" dirty="0"/>
          </a:p>
        </p:txBody>
      </p:sp>
      <p:sp>
        <p:nvSpPr>
          <p:cNvPr id="18" name="文本占位符 7">
            <a:extLst>
              <a:ext uri="{FF2B5EF4-FFF2-40B4-BE49-F238E27FC236}">
                <a16:creationId xmlns:a16="http://schemas.microsoft.com/office/drawing/2014/main" id="{17D46DD6-5474-4BB5-864D-22CE639B79E1}"/>
              </a:ext>
            </a:extLst>
          </p:cNvPr>
          <p:cNvSpPr>
            <a:spLocks noGrp="1"/>
          </p:cNvSpPr>
          <p:nvPr>
            <p:ph type="body" sz="quarter" idx="17"/>
          </p:nvPr>
        </p:nvSpPr>
        <p:spPr>
          <a:xfrm>
            <a:off x="1066800" y="4956438"/>
            <a:ext cx="9753600" cy="392678"/>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cs typeface="Arial" panose="020B0604020202020204" pitchFamily="34" charset="0"/>
              </a:defRPr>
            </a:lvl1pPr>
          </a:lstStyle>
          <a:p>
            <a:pPr lvl="0"/>
            <a:endParaRPr lang="zh-CN" alt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D8BD707-D9CF-40AE-B4C6-C98DA3205C09}" type="datetimeFigureOut">
              <a:rPr lang="en-US"/>
              <a:t>6/4/2020</a:t>
            </a:fld>
            <a:endParaRPr lang="en-US"/>
          </a:p>
        </p:txBody>
      </p:sp>
      <p:sp>
        <p:nvSpPr>
          <p:cNvPr id="3" name="页脚占位符 2"/>
          <p:cNvSpPr>
            <a:spLocks noGrp="1"/>
          </p:cNvSpPr>
          <p:nvPr>
            <p:ph type="ftr" sz="quarter" idx="11"/>
          </p:nvPr>
        </p:nvSpPr>
        <p:spPr/>
        <p:txBody>
          <a:bodyPr/>
          <a:lstStyle/>
          <a:p>
            <a:endParaRPr/>
          </a:p>
        </p:txBody>
      </p:sp>
      <p:sp>
        <p:nvSpPr>
          <p:cNvPr id="4" name="灯片编号占位符 3"/>
          <p:cNvSpPr>
            <a:spLocks noGrp="1"/>
          </p:cNvSpPr>
          <p:nvPr>
            <p:ph type="sldNum" sz="quarter" idx="12"/>
          </p:nvPr>
        </p:nvSpPr>
        <p:spPr/>
        <p:txBody>
          <a:bodyPr/>
          <a:lstStyle/>
          <a:p>
            <a:fld id="{B6F15528-21DE-4FAA-801E-634DDDAF4B2B}" type="slidenum">
              <a:rPr/>
              <a:t>‹#›</a:t>
            </a:fld>
            <a:endParaRPr/>
          </a:p>
        </p:txBody>
      </p:sp>
      <p:sp>
        <p:nvSpPr>
          <p:cNvPr id="10" name="文本占位符 7">
            <a:extLst>
              <a:ext uri="{FF2B5EF4-FFF2-40B4-BE49-F238E27FC236}">
                <a16:creationId xmlns:a16="http://schemas.microsoft.com/office/drawing/2014/main" id="{130F03EB-17A6-4240-B8C9-3E860D0BDA10}"/>
              </a:ext>
            </a:extLst>
          </p:cNvPr>
          <p:cNvSpPr>
            <a:spLocks noGrp="1"/>
          </p:cNvSpPr>
          <p:nvPr>
            <p:ph type="body" sz="quarter" idx="13"/>
          </p:nvPr>
        </p:nvSpPr>
        <p:spPr>
          <a:xfrm>
            <a:off x="1066800" y="2359174"/>
            <a:ext cx="9753600" cy="392678"/>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cs typeface="Arial" panose="020B0604020202020204" pitchFamily="34" charset="0"/>
              </a:defRPr>
            </a:lvl1pPr>
          </a:lstStyle>
          <a:p>
            <a:pPr lvl="0"/>
            <a:endParaRPr lang="zh-CN" altLang="en-US" dirty="0"/>
          </a:p>
        </p:txBody>
      </p:sp>
      <p:sp>
        <p:nvSpPr>
          <p:cNvPr id="12" name="Holder 2">
            <a:extLst>
              <a:ext uri="{FF2B5EF4-FFF2-40B4-BE49-F238E27FC236}">
                <a16:creationId xmlns:a16="http://schemas.microsoft.com/office/drawing/2014/main" id="{7BCFABA2-1EBE-40B4-BCAC-7A6DDEE96C8C}"/>
              </a:ext>
            </a:extLst>
          </p:cNvPr>
          <p:cNvSpPr>
            <a:spLocks noGrp="1"/>
          </p:cNvSpPr>
          <p:nvPr>
            <p:ph type="title"/>
          </p:nvPr>
        </p:nvSpPr>
        <p:spPr>
          <a:xfrm>
            <a:off x="1066800" y="1219200"/>
            <a:ext cx="4350385" cy="492125"/>
          </a:xfrm>
          <a:prstGeom prst="rect">
            <a:avLst/>
          </a:prstGeom>
        </p:spPr>
        <p:txBody>
          <a:bodyPr lIns="0" tIns="0" rIns="0" bIns="0"/>
          <a:lstStyle>
            <a:lvl1pPr>
              <a:defRPr sz="3200" b="0" i="0">
                <a:solidFill>
                  <a:schemeClr val="tx1"/>
                </a:solidFill>
                <a:latin typeface="微软雅黑" panose="020B0503020204020204" charset="-122"/>
                <a:cs typeface="微软雅黑" panose="020B0503020204020204" charset="-122"/>
              </a:defRPr>
            </a:lvl1pPr>
          </a:lstStyle>
          <a:p>
            <a:endParaRPr dirty="0"/>
          </a:p>
        </p:txBody>
      </p:sp>
      <p:sp>
        <p:nvSpPr>
          <p:cNvPr id="15" name="文本占位符 7">
            <a:extLst>
              <a:ext uri="{FF2B5EF4-FFF2-40B4-BE49-F238E27FC236}">
                <a16:creationId xmlns:a16="http://schemas.microsoft.com/office/drawing/2014/main" id="{1F731796-106E-4768-A172-F0F83AF11CED}"/>
              </a:ext>
            </a:extLst>
          </p:cNvPr>
          <p:cNvSpPr>
            <a:spLocks noGrp="1"/>
          </p:cNvSpPr>
          <p:nvPr>
            <p:ph type="body" sz="quarter" idx="16"/>
          </p:nvPr>
        </p:nvSpPr>
        <p:spPr>
          <a:xfrm>
            <a:off x="1066800" y="3245216"/>
            <a:ext cx="9753600" cy="400477"/>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cs typeface="Arial" panose="020B0604020202020204" pitchFamily="34" charset="0"/>
              </a:defRPr>
            </a:lvl1pPr>
          </a:lstStyle>
          <a:p>
            <a:pPr lvl="0"/>
            <a:endParaRPr lang="zh-CN" altLang="en-US" dirty="0"/>
          </a:p>
        </p:txBody>
      </p:sp>
      <p:sp>
        <p:nvSpPr>
          <p:cNvPr id="18" name="文本占位符 7">
            <a:extLst>
              <a:ext uri="{FF2B5EF4-FFF2-40B4-BE49-F238E27FC236}">
                <a16:creationId xmlns:a16="http://schemas.microsoft.com/office/drawing/2014/main" id="{17D46DD6-5474-4BB5-864D-22CE639B79E1}"/>
              </a:ext>
            </a:extLst>
          </p:cNvPr>
          <p:cNvSpPr>
            <a:spLocks noGrp="1"/>
          </p:cNvSpPr>
          <p:nvPr>
            <p:ph type="body" sz="quarter" idx="17"/>
          </p:nvPr>
        </p:nvSpPr>
        <p:spPr>
          <a:xfrm>
            <a:off x="1066800" y="4139057"/>
            <a:ext cx="9753600" cy="408276"/>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cs typeface="Arial" panose="020B0604020202020204" pitchFamily="34" charset="0"/>
              </a:defRPr>
            </a:lvl1pPr>
          </a:lstStyle>
          <a:p>
            <a:pPr lvl="0"/>
            <a:endParaRPr lang="zh-CN" altLang="en-US" dirty="0"/>
          </a:p>
        </p:txBody>
      </p:sp>
      <p:sp>
        <p:nvSpPr>
          <p:cNvPr id="19" name="文本占位符 7">
            <a:extLst>
              <a:ext uri="{FF2B5EF4-FFF2-40B4-BE49-F238E27FC236}">
                <a16:creationId xmlns:a16="http://schemas.microsoft.com/office/drawing/2014/main" id="{F9444B6D-6D7E-42B6-B3A7-8E5998F3AE0D}"/>
              </a:ext>
            </a:extLst>
          </p:cNvPr>
          <p:cNvSpPr>
            <a:spLocks noGrp="1"/>
          </p:cNvSpPr>
          <p:nvPr>
            <p:ph type="body" sz="quarter" idx="18"/>
          </p:nvPr>
        </p:nvSpPr>
        <p:spPr>
          <a:xfrm>
            <a:off x="1066800" y="5040697"/>
            <a:ext cx="9753600" cy="345986"/>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cs typeface="Arial" panose="020B0604020202020204" pitchFamily="34" charset="0"/>
              </a:defRPr>
            </a:lvl1pPr>
          </a:lstStyle>
          <a:p>
            <a:pPr lvl="0"/>
            <a:endParaRPr lang="zh-CN" altLang="en-US" dirty="0"/>
          </a:p>
        </p:txBody>
      </p:sp>
    </p:spTree>
    <p:extLst>
      <p:ext uri="{BB962C8B-B14F-4D97-AF65-F5344CB8AC3E}">
        <p14:creationId xmlns:p14="http://schemas.microsoft.com/office/powerpoint/2010/main" val="202465972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6/4/2020</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a:p>
        </p:txBody>
      </p:sp>
      <p:sp>
        <p:nvSpPr>
          <p:cNvPr id="6" name="Holder 2">
            <a:extLst>
              <a:ext uri="{FF2B5EF4-FFF2-40B4-BE49-F238E27FC236}">
                <a16:creationId xmlns:a16="http://schemas.microsoft.com/office/drawing/2014/main" id="{9D5900F5-A6E6-46C8-8AED-528376186E87}"/>
              </a:ext>
            </a:extLst>
          </p:cNvPr>
          <p:cNvSpPr>
            <a:spLocks noGrp="1"/>
          </p:cNvSpPr>
          <p:nvPr>
            <p:ph type="title"/>
          </p:nvPr>
        </p:nvSpPr>
        <p:spPr>
          <a:xfrm>
            <a:off x="1066800" y="1219200"/>
            <a:ext cx="4350385" cy="492125"/>
          </a:xfrm>
          <a:prstGeom prst="rect">
            <a:avLst/>
          </a:prstGeom>
        </p:spPr>
        <p:txBody>
          <a:bodyPr lIns="0" tIns="0" rIns="0" bIns="0"/>
          <a:lstStyle>
            <a:lvl1pPr>
              <a:defRPr sz="3200" b="0" i="0">
                <a:solidFill>
                  <a:schemeClr val="tx1"/>
                </a:solidFill>
                <a:latin typeface="微软雅黑" panose="020B0503020204020204" charset="-122"/>
                <a:cs typeface="微软雅黑" panose="020B0503020204020204" charset="-122"/>
              </a:defRPr>
            </a:lvl1pPr>
          </a:lstStyle>
          <a:p>
            <a:endParaRPr dirty="0"/>
          </a:p>
        </p:txBody>
      </p:sp>
      <p:sp>
        <p:nvSpPr>
          <p:cNvPr id="9" name="文本占位符 7">
            <a:extLst>
              <a:ext uri="{FF2B5EF4-FFF2-40B4-BE49-F238E27FC236}">
                <a16:creationId xmlns:a16="http://schemas.microsoft.com/office/drawing/2014/main" id="{F1DB6F74-7004-42C3-81B8-B80CD1253E36}"/>
              </a:ext>
            </a:extLst>
          </p:cNvPr>
          <p:cNvSpPr>
            <a:spLocks noGrp="1"/>
          </p:cNvSpPr>
          <p:nvPr>
            <p:ph type="body" sz="quarter" idx="17"/>
          </p:nvPr>
        </p:nvSpPr>
        <p:spPr>
          <a:xfrm>
            <a:off x="519588" y="5160351"/>
            <a:ext cx="5444808" cy="492125"/>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cs typeface="Arial" panose="020B0604020202020204" pitchFamily="34" charset="0"/>
              </a:defRPr>
            </a:lvl1pPr>
          </a:lstStyle>
          <a:p>
            <a:pPr lvl="0"/>
            <a:endParaRPr lang="zh-CN" altLang="en-US" dirty="0"/>
          </a:p>
        </p:txBody>
      </p:sp>
      <p:sp>
        <p:nvSpPr>
          <p:cNvPr id="10" name="文本占位符 7">
            <a:extLst>
              <a:ext uri="{FF2B5EF4-FFF2-40B4-BE49-F238E27FC236}">
                <a16:creationId xmlns:a16="http://schemas.microsoft.com/office/drawing/2014/main" id="{50A688EC-BBB1-47FF-B86E-84787C5A5B06}"/>
              </a:ext>
            </a:extLst>
          </p:cNvPr>
          <p:cNvSpPr>
            <a:spLocks noGrp="1"/>
          </p:cNvSpPr>
          <p:nvPr>
            <p:ph type="body" sz="quarter" idx="18"/>
          </p:nvPr>
        </p:nvSpPr>
        <p:spPr>
          <a:xfrm>
            <a:off x="6096000" y="5160351"/>
            <a:ext cx="6096000" cy="492124"/>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cs typeface="Arial" panose="020B0604020202020204" pitchFamily="34" charset="0"/>
              </a:defRPr>
            </a:lvl1pPr>
          </a:lstStyle>
          <a:p>
            <a:pPr lvl="0"/>
            <a:endParaRPr lang="zh-CN" alt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6/4/2020</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a:p>
        </p:txBody>
      </p:sp>
      <p:sp>
        <p:nvSpPr>
          <p:cNvPr id="6" name="Holder 2">
            <a:extLst>
              <a:ext uri="{FF2B5EF4-FFF2-40B4-BE49-F238E27FC236}">
                <a16:creationId xmlns:a16="http://schemas.microsoft.com/office/drawing/2014/main" id="{9D5900F5-A6E6-46C8-8AED-528376186E87}"/>
              </a:ext>
            </a:extLst>
          </p:cNvPr>
          <p:cNvSpPr>
            <a:spLocks noGrp="1"/>
          </p:cNvSpPr>
          <p:nvPr>
            <p:ph type="title"/>
          </p:nvPr>
        </p:nvSpPr>
        <p:spPr>
          <a:xfrm>
            <a:off x="1066800" y="1219200"/>
            <a:ext cx="4350385" cy="492125"/>
          </a:xfrm>
          <a:prstGeom prst="rect">
            <a:avLst/>
          </a:prstGeom>
        </p:spPr>
        <p:txBody>
          <a:bodyPr lIns="0" tIns="0" rIns="0" bIns="0"/>
          <a:lstStyle>
            <a:lvl1pPr>
              <a:defRPr sz="3200" b="0" i="0">
                <a:solidFill>
                  <a:schemeClr val="tx1"/>
                </a:solidFill>
                <a:latin typeface="微软雅黑" panose="020B0503020204020204" charset="-122"/>
                <a:cs typeface="微软雅黑" panose="020B0503020204020204" charset="-122"/>
              </a:defRPr>
            </a:lvl1pPr>
          </a:lstStyle>
          <a:p>
            <a:endParaRPr dirty="0"/>
          </a:p>
        </p:txBody>
      </p:sp>
      <p:sp>
        <p:nvSpPr>
          <p:cNvPr id="9" name="文本占位符 7">
            <a:extLst>
              <a:ext uri="{FF2B5EF4-FFF2-40B4-BE49-F238E27FC236}">
                <a16:creationId xmlns:a16="http://schemas.microsoft.com/office/drawing/2014/main" id="{F1DB6F74-7004-42C3-81B8-B80CD1253E36}"/>
              </a:ext>
            </a:extLst>
          </p:cNvPr>
          <p:cNvSpPr>
            <a:spLocks noGrp="1"/>
          </p:cNvSpPr>
          <p:nvPr>
            <p:ph type="body" sz="quarter" idx="17"/>
          </p:nvPr>
        </p:nvSpPr>
        <p:spPr>
          <a:xfrm>
            <a:off x="519588" y="5160351"/>
            <a:ext cx="5444808" cy="492125"/>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cs typeface="Arial" panose="020B0604020202020204" pitchFamily="34" charset="0"/>
              </a:defRPr>
            </a:lvl1pPr>
          </a:lstStyle>
          <a:p>
            <a:pPr lvl="0"/>
            <a:endParaRPr lang="zh-CN" altLang="en-US" dirty="0"/>
          </a:p>
        </p:txBody>
      </p:sp>
      <p:sp>
        <p:nvSpPr>
          <p:cNvPr id="10" name="文本占位符 7">
            <a:extLst>
              <a:ext uri="{FF2B5EF4-FFF2-40B4-BE49-F238E27FC236}">
                <a16:creationId xmlns:a16="http://schemas.microsoft.com/office/drawing/2014/main" id="{50A688EC-BBB1-47FF-B86E-84787C5A5B06}"/>
              </a:ext>
            </a:extLst>
          </p:cNvPr>
          <p:cNvSpPr>
            <a:spLocks noGrp="1"/>
          </p:cNvSpPr>
          <p:nvPr>
            <p:ph type="body" sz="quarter" idx="18"/>
          </p:nvPr>
        </p:nvSpPr>
        <p:spPr>
          <a:xfrm>
            <a:off x="6096000" y="5160351"/>
            <a:ext cx="6096000" cy="492124"/>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cs typeface="Arial" panose="020B0604020202020204" pitchFamily="34" charset="0"/>
              </a:defRPr>
            </a:lvl1pPr>
          </a:lstStyle>
          <a:p>
            <a:pPr lvl="0"/>
            <a:endParaRPr lang="zh-CN" altLang="en-US" dirty="0"/>
          </a:p>
        </p:txBody>
      </p:sp>
      <p:sp>
        <p:nvSpPr>
          <p:cNvPr id="11" name="文本占位符 7">
            <a:extLst>
              <a:ext uri="{FF2B5EF4-FFF2-40B4-BE49-F238E27FC236}">
                <a16:creationId xmlns:a16="http://schemas.microsoft.com/office/drawing/2014/main" id="{D213AA3A-D226-4DEC-B8F8-D03C6354ABC2}"/>
              </a:ext>
            </a:extLst>
          </p:cNvPr>
          <p:cNvSpPr>
            <a:spLocks noGrp="1"/>
          </p:cNvSpPr>
          <p:nvPr>
            <p:ph type="body" sz="quarter" idx="19"/>
          </p:nvPr>
        </p:nvSpPr>
        <p:spPr>
          <a:xfrm>
            <a:off x="519588" y="5805281"/>
            <a:ext cx="5444808" cy="492125"/>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cs typeface="Arial" panose="020B0604020202020204" pitchFamily="34" charset="0"/>
              </a:defRPr>
            </a:lvl1pPr>
          </a:lstStyle>
          <a:p>
            <a:pPr lvl="0"/>
            <a:endParaRPr lang="zh-CN" altLang="en-US" dirty="0"/>
          </a:p>
        </p:txBody>
      </p:sp>
      <p:sp>
        <p:nvSpPr>
          <p:cNvPr id="12" name="文本占位符 7">
            <a:extLst>
              <a:ext uri="{FF2B5EF4-FFF2-40B4-BE49-F238E27FC236}">
                <a16:creationId xmlns:a16="http://schemas.microsoft.com/office/drawing/2014/main" id="{89684A70-4C22-4F0E-A02E-433E82BF505B}"/>
              </a:ext>
            </a:extLst>
          </p:cNvPr>
          <p:cNvSpPr>
            <a:spLocks noGrp="1"/>
          </p:cNvSpPr>
          <p:nvPr>
            <p:ph type="body" sz="quarter" idx="20"/>
          </p:nvPr>
        </p:nvSpPr>
        <p:spPr>
          <a:xfrm>
            <a:off x="6096000" y="5805281"/>
            <a:ext cx="6096000" cy="492124"/>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cs typeface="Arial" panose="020B0604020202020204" pitchFamily="34" charset="0"/>
              </a:defRPr>
            </a:lvl1pPr>
          </a:lstStyle>
          <a:p>
            <a:pPr lvl="0"/>
            <a:endParaRPr lang="zh-CN" altLang="en-US" dirty="0"/>
          </a:p>
        </p:txBody>
      </p:sp>
    </p:spTree>
    <p:extLst>
      <p:ext uri="{BB962C8B-B14F-4D97-AF65-F5344CB8AC3E}">
        <p14:creationId xmlns:p14="http://schemas.microsoft.com/office/powerpoint/2010/main" val="387207971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6/4/2020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a:p>
        </p:txBody>
      </p:sp>
      <p:sp>
        <p:nvSpPr>
          <p:cNvPr id="3" name="内容占位符 2">
            <a:extLst>
              <a:ext uri="{FF2B5EF4-FFF2-40B4-BE49-F238E27FC236}">
                <a16:creationId xmlns:a16="http://schemas.microsoft.com/office/drawing/2014/main" id="{A48A8284-4A92-4084-9895-6B7BB58AE8F1}"/>
              </a:ext>
            </a:extLst>
          </p:cNvPr>
          <p:cNvSpPr>
            <a:spLocks noGrp="1"/>
          </p:cNvSpPr>
          <p:nvPr>
            <p:ph sz="quarter" idx="10"/>
          </p:nvPr>
        </p:nvSpPr>
        <p:spPr>
          <a:xfrm>
            <a:off x="3151538" y="3152001"/>
            <a:ext cx="5562600" cy="553998"/>
          </a:xfrm>
          <a:prstGeom prst="rect">
            <a:avLst/>
          </a:prstGeom>
        </p:spPr>
        <p:txBody>
          <a:bodyPr/>
          <a:lstStyle>
            <a:lvl1pPr marL="571500" indent="-571500">
              <a:buFont typeface="Arial" panose="020B0604020202020204" pitchFamily="34" charset="0"/>
              <a:buChar char="•"/>
              <a:defRPr sz="3600"/>
            </a:lvl1pPr>
          </a:lstStyle>
          <a:p>
            <a:pPr lvl="0"/>
            <a:endParaRPr lang="zh-CN" altLang="en-US" dirty="0"/>
          </a:p>
        </p:txBody>
      </p:sp>
    </p:spTree>
    <p:extLst>
      <p:ext uri="{BB962C8B-B14F-4D97-AF65-F5344CB8AC3E}">
        <p14:creationId xmlns:p14="http://schemas.microsoft.com/office/powerpoint/2010/main" val="218968490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6/4/2020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a:p>
        </p:txBody>
      </p:sp>
      <p:sp>
        <p:nvSpPr>
          <p:cNvPr id="36" name="文本框 35">
            <a:extLst>
              <a:ext uri="{FF2B5EF4-FFF2-40B4-BE49-F238E27FC236}">
                <a16:creationId xmlns:a16="http://schemas.microsoft.com/office/drawing/2014/main" id="{F07EA2A0-BFCB-4DE5-9C5F-82031E73B7A6}"/>
              </a:ext>
            </a:extLst>
          </p:cNvPr>
          <p:cNvSpPr txBox="1"/>
          <p:nvPr userDrawn="1"/>
        </p:nvSpPr>
        <p:spPr>
          <a:xfrm>
            <a:off x="609600" y="1244769"/>
            <a:ext cx="2712720" cy="584775"/>
          </a:xfrm>
          <a:prstGeom prst="rect">
            <a:avLst/>
          </a:prstGeom>
          <a:noFill/>
        </p:spPr>
        <p:txBody>
          <a:bodyPr wrap="square" rtlCol="0">
            <a:spAutoFit/>
          </a:bodyPr>
          <a:lstStyle/>
          <a:p>
            <a:r>
              <a:rPr lang="en-US" altLang="zh-CN" sz="3200" b="0" i="0" u="none">
                <a:solidFill>
                  <a:schemeClr val="tx1"/>
                </a:solidFill>
                <a:latin typeface="微软雅黑" panose="020B0503020204020204" charset="-122"/>
                <a:ea typeface="+mj-ea"/>
                <a:cs typeface="Arial" panose="020B0604020202020204"/>
              </a:rPr>
              <a:t>Chapter</a:t>
            </a:r>
            <a:endParaRPr lang="zh-CN" altLang="en-US" sz="3200" b="0" i="0" u="none" dirty="0">
              <a:solidFill>
                <a:schemeClr val="tx1"/>
              </a:solidFill>
              <a:latin typeface="微软雅黑" panose="020B0503020204020204" charset="-122"/>
              <a:ea typeface="+mj-ea"/>
              <a:cs typeface="Arial" panose="020B0604020202020204"/>
            </a:endParaRPr>
          </a:p>
        </p:txBody>
      </p:sp>
      <p:sp>
        <p:nvSpPr>
          <p:cNvPr id="7" name="文本框 6">
            <a:extLst>
              <a:ext uri="{FF2B5EF4-FFF2-40B4-BE49-F238E27FC236}">
                <a16:creationId xmlns:a16="http://schemas.microsoft.com/office/drawing/2014/main" id="{FEB2E7C2-BD9E-438C-BD0E-7BAF7D0A7532}"/>
              </a:ext>
            </a:extLst>
          </p:cNvPr>
          <p:cNvSpPr txBox="1"/>
          <p:nvPr userDrawn="1"/>
        </p:nvSpPr>
        <p:spPr>
          <a:xfrm>
            <a:off x="4343400" y="3105834"/>
            <a:ext cx="4733198" cy="646331"/>
          </a:xfrm>
          <a:prstGeom prst="rect">
            <a:avLst/>
          </a:prstGeom>
          <a:noFill/>
        </p:spPr>
        <p:txBody>
          <a:bodyPr wrap="square" rtlCol="0">
            <a:spAutoFit/>
          </a:bodyPr>
          <a:lstStyle/>
          <a:p>
            <a:pPr marL="571500" marR="0" lvl="0" indent="-5715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CN" altLang="en-US" sz="3600" b="0" i="0" kern="1200" dirty="0">
                <a:solidFill>
                  <a:schemeClr val="tx1"/>
                </a:solidFill>
                <a:latin typeface="+mn-lt"/>
                <a:ea typeface="+mn-ea"/>
                <a:cs typeface="Arial" panose="020B0604020202020204"/>
              </a:rPr>
              <a:t>兴趣爱好</a:t>
            </a:r>
            <a:endParaRPr lang="en-US" altLang="zh-CN" sz="3600" b="0" i="0" kern="1200" dirty="0">
              <a:solidFill>
                <a:schemeClr val="tx1"/>
              </a:solidFill>
              <a:latin typeface="+mn-lt"/>
              <a:ea typeface="+mn-ea"/>
              <a:cs typeface="Arial" panose="020B0604020202020204"/>
            </a:endParaRPr>
          </a:p>
        </p:txBody>
      </p:sp>
    </p:spTree>
    <p:extLst>
      <p:ext uri="{BB962C8B-B14F-4D97-AF65-F5344CB8AC3E}">
        <p14:creationId xmlns:p14="http://schemas.microsoft.com/office/powerpoint/2010/main" val="368589352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6/4/2020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a:p>
        </p:txBody>
      </p:sp>
      <p:sp>
        <p:nvSpPr>
          <p:cNvPr id="33" name="文本框 32">
            <a:extLst>
              <a:ext uri="{FF2B5EF4-FFF2-40B4-BE49-F238E27FC236}">
                <a16:creationId xmlns:a16="http://schemas.microsoft.com/office/drawing/2014/main" id="{3AB76C00-ECE3-4DBC-BC2C-D6E762AB400C}"/>
              </a:ext>
            </a:extLst>
          </p:cNvPr>
          <p:cNvSpPr txBox="1"/>
          <p:nvPr userDrawn="1"/>
        </p:nvSpPr>
        <p:spPr>
          <a:xfrm>
            <a:off x="4572000" y="3105834"/>
            <a:ext cx="4733198" cy="646331"/>
          </a:xfrm>
          <a:prstGeom prst="rect">
            <a:avLst/>
          </a:prstGeom>
          <a:noFill/>
        </p:spPr>
        <p:txBody>
          <a:bodyPr wrap="square" rtlCol="0">
            <a:spAutoFit/>
          </a:bodyPr>
          <a:lstStyle/>
          <a:p>
            <a:pPr marL="571500" marR="0" lvl="0" indent="-5715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CN" altLang="en-US" sz="3600" b="0" i="0" kern="1200" dirty="0">
                <a:solidFill>
                  <a:schemeClr val="tx1"/>
                </a:solidFill>
                <a:latin typeface="+mn-lt"/>
                <a:ea typeface="+mn-ea"/>
                <a:cs typeface="Arial" panose="020B0604020202020204"/>
              </a:rPr>
              <a:t>学习成绩</a:t>
            </a:r>
            <a:endParaRPr lang="en-US" altLang="zh-CN" sz="3600" b="0" i="0" kern="1200" dirty="0">
              <a:solidFill>
                <a:schemeClr val="tx1"/>
              </a:solidFill>
              <a:latin typeface="+mn-lt"/>
              <a:ea typeface="+mn-ea"/>
              <a:cs typeface="Arial" panose="020B0604020202020204"/>
            </a:endParaRPr>
          </a:p>
        </p:txBody>
      </p:sp>
      <p:sp>
        <p:nvSpPr>
          <p:cNvPr id="36" name="文本框 35">
            <a:extLst>
              <a:ext uri="{FF2B5EF4-FFF2-40B4-BE49-F238E27FC236}">
                <a16:creationId xmlns:a16="http://schemas.microsoft.com/office/drawing/2014/main" id="{F07EA2A0-BFCB-4DE5-9C5F-82031E73B7A6}"/>
              </a:ext>
            </a:extLst>
          </p:cNvPr>
          <p:cNvSpPr txBox="1"/>
          <p:nvPr userDrawn="1"/>
        </p:nvSpPr>
        <p:spPr>
          <a:xfrm>
            <a:off x="609600" y="1244769"/>
            <a:ext cx="2712720" cy="584775"/>
          </a:xfrm>
          <a:prstGeom prst="rect">
            <a:avLst/>
          </a:prstGeom>
          <a:noFill/>
        </p:spPr>
        <p:txBody>
          <a:bodyPr wrap="square" rtlCol="0">
            <a:spAutoFit/>
          </a:bodyPr>
          <a:lstStyle/>
          <a:p>
            <a:r>
              <a:rPr lang="en-US" altLang="zh-CN" sz="3200" b="0" i="0" u="none" kern="1200" dirty="0">
                <a:solidFill>
                  <a:schemeClr val="tx1"/>
                </a:solidFill>
                <a:latin typeface="微软雅黑" panose="020B0503020204020204" charset="-122"/>
                <a:ea typeface="+mn-ea"/>
                <a:cs typeface="Arial" panose="020B0604020202020204"/>
              </a:rPr>
              <a:t>Chapter</a:t>
            </a:r>
            <a:endParaRPr lang="zh-CN" altLang="en-US" sz="3200" b="0" i="0" u="none" kern="1200" dirty="0">
              <a:solidFill>
                <a:schemeClr val="tx1"/>
              </a:solidFill>
              <a:latin typeface="微软雅黑" panose="020B0503020204020204" charset="-122"/>
              <a:ea typeface="+mn-ea"/>
              <a:cs typeface="Arial" panose="020B0604020202020204"/>
            </a:endParaRPr>
          </a:p>
        </p:txBody>
      </p:sp>
    </p:spTree>
    <p:extLst>
      <p:ext uri="{BB962C8B-B14F-4D97-AF65-F5344CB8AC3E}">
        <p14:creationId xmlns:p14="http://schemas.microsoft.com/office/powerpoint/2010/main" val="235376186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6/4/2020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a:p>
        </p:txBody>
      </p:sp>
      <p:sp>
        <p:nvSpPr>
          <p:cNvPr id="36" name="文本框 35">
            <a:extLst>
              <a:ext uri="{FF2B5EF4-FFF2-40B4-BE49-F238E27FC236}">
                <a16:creationId xmlns:a16="http://schemas.microsoft.com/office/drawing/2014/main" id="{F07EA2A0-BFCB-4DE5-9C5F-82031E73B7A6}"/>
              </a:ext>
            </a:extLst>
          </p:cNvPr>
          <p:cNvSpPr txBox="1"/>
          <p:nvPr userDrawn="1"/>
        </p:nvSpPr>
        <p:spPr>
          <a:xfrm>
            <a:off x="609600" y="1244769"/>
            <a:ext cx="2712720" cy="584775"/>
          </a:xfrm>
          <a:prstGeom prst="rect">
            <a:avLst/>
          </a:prstGeom>
          <a:noFill/>
        </p:spPr>
        <p:txBody>
          <a:bodyPr wrap="square" rtlCol="0">
            <a:spAutoFit/>
          </a:bodyPr>
          <a:lstStyle/>
          <a:p>
            <a:r>
              <a:rPr lang="en-US" altLang="zh-CN" sz="3200" b="0" i="0" u="none" kern="1200" dirty="0">
                <a:solidFill>
                  <a:schemeClr val="tx1"/>
                </a:solidFill>
                <a:latin typeface="微软雅黑" panose="020B0503020204020204" charset="-122"/>
                <a:ea typeface="+mn-ea"/>
                <a:cs typeface="Arial" panose="020B0604020202020204"/>
              </a:rPr>
              <a:t>Chapter</a:t>
            </a:r>
            <a:endParaRPr lang="zh-CN" altLang="en-US" sz="3200" b="0" i="0" u="none" kern="1200" dirty="0">
              <a:solidFill>
                <a:schemeClr val="tx1"/>
              </a:solidFill>
              <a:latin typeface="微软雅黑" panose="020B0503020204020204" charset="-122"/>
              <a:ea typeface="+mn-ea"/>
              <a:cs typeface="Arial" panose="020B0604020202020204"/>
            </a:endParaRPr>
          </a:p>
        </p:txBody>
      </p:sp>
      <p:sp>
        <p:nvSpPr>
          <p:cNvPr id="8" name="文本框 7">
            <a:extLst>
              <a:ext uri="{FF2B5EF4-FFF2-40B4-BE49-F238E27FC236}">
                <a16:creationId xmlns:a16="http://schemas.microsoft.com/office/drawing/2014/main" id="{89DBC9E8-1F42-4367-8C6F-8D2B40E0E354}"/>
              </a:ext>
            </a:extLst>
          </p:cNvPr>
          <p:cNvSpPr txBox="1"/>
          <p:nvPr userDrawn="1"/>
        </p:nvSpPr>
        <p:spPr>
          <a:xfrm>
            <a:off x="4045042" y="3021132"/>
            <a:ext cx="4733198" cy="815736"/>
          </a:xfrm>
          <a:prstGeom prst="rect">
            <a:avLst/>
          </a:prstGeom>
          <a:noFill/>
        </p:spPr>
        <p:txBody>
          <a:bodyPr wrap="square" rtlCol="0">
            <a:spAutoFit/>
          </a:bodyPr>
          <a:lstStyle/>
          <a:p>
            <a:pPr marL="571500" marR="0" lvl="0" indent="-5715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zh-CN" altLang="en-US" sz="3600" b="0" i="0" kern="1200" dirty="0">
                <a:solidFill>
                  <a:schemeClr val="tx1"/>
                </a:solidFill>
                <a:latin typeface="+mn-lt"/>
                <a:ea typeface="+mn-ea"/>
                <a:cs typeface="Arial" panose="020B0604020202020204"/>
              </a:rPr>
              <a:t>科研经历与兴趣</a:t>
            </a:r>
            <a:endParaRPr lang="en-US" altLang="zh-CN" sz="3600" b="0" i="0" kern="1200" dirty="0">
              <a:solidFill>
                <a:schemeClr val="tx1"/>
              </a:solidFill>
              <a:latin typeface="+mn-lt"/>
              <a:ea typeface="+mn-ea"/>
              <a:cs typeface="Arial" panose="020B0604020202020204"/>
            </a:endParaRPr>
          </a:p>
        </p:txBody>
      </p:sp>
    </p:spTree>
    <p:extLst>
      <p:ext uri="{BB962C8B-B14F-4D97-AF65-F5344CB8AC3E}">
        <p14:creationId xmlns:p14="http://schemas.microsoft.com/office/powerpoint/2010/main" val="231329016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6/4/2020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a:p>
        </p:txBody>
      </p:sp>
      <p:sp>
        <p:nvSpPr>
          <p:cNvPr id="36" name="文本框 35">
            <a:extLst>
              <a:ext uri="{FF2B5EF4-FFF2-40B4-BE49-F238E27FC236}">
                <a16:creationId xmlns:a16="http://schemas.microsoft.com/office/drawing/2014/main" id="{F07EA2A0-BFCB-4DE5-9C5F-82031E73B7A6}"/>
              </a:ext>
            </a:extLst>
          </p:cNvPr>
          <p:cNvSpPr txBox="1"/>
          <p:nvPr userDrawn="1"/>
        </p:nvSpPr>
        <p:spPr>
          <a:xfrm>
            <a:off x="609600" y="1244769"/>
            <a:ext cx="2712720" cy="584775"/>
          </a:xfrm>
          <a:prstGeom prst="rect">
            <a:avLst/>
          </a:prstGeom>
          <a:noFill/>
        </p:spPr>
        <p:txBody>
          <a:bodyPr wrap="square" rtlCol="0">
            <a:spAutoFit/>
          </a:bodyPr>
          <a:lstStyle/>
          <a:p>
            <a:r>
              <a:rPr lang="en-US" altLang="zh-CN" sz="3200" b="0" i="0" u="none" kern="1200" dirty="0">
                <a:solidFill>
                  <a:schemeClr val="tx1"/>
                </a:solidFill>
                <a:latin typeface="微软雅黑" panose="020B0503020204020204" charset="-122"/>
                <a:ea typeface="+mn-ea"/>
                <a:cs typeface="Arial" panose="020B0604020202020204"/>
              </a:rPr>
              <a:t>Chapter</a:t>
            </a:r>
            <a:endParaRPr lang="zh-CN" altLang="en-US" sz="3200" b="0" i="0" u="none" kern="1200" dirty="0">
              <a:solidFill>
                <a:schemeClr val="tx1"/>
              </a:solidFill>
              <a:latin typeface="微软雅黑" panose="020B0503020204020204" charset="-122"/>
              <a:ea typeface="+mn-ea"/>
              <a:cs typeface="Arial" panose="020B0604020202020204"/>
            </a:endParaRPr>
          </a:p>
        </p:txBody>
      </p:sp>
      <p:sp>
        <p:nvSpPr>
          <p:cNvPr id="8" name="文本框 7">
            <a:extLst>
              <a:ext uri="{FF2B5EF4-FFF2-40B4-BE49-F238E27FC236}">
                <a16:creationId xmlns:a16="http://schemas.microsoft.com/office/drawing/2014/main" id="{89DBC9E8-1F42-4367-8C6F-8D2B40E0E354}"/>
              </a:ext>
            </a:extLst>
          </p:cNvPr>
          <p:cNvSpPr txBox="1"/>
          <p:nvPr userDrawn="1"/>
        </p:nvSpPr>
        <p:spPr>
          <a:xfrm>
            <a:off x="4343400" y="3021132"/>
            <a:ext cx="4733198" cy="815736"/>
          </a:xfrm>
          <a:prstGeom prst="rect">
            <a:avLst/>
          </a:prstGeom>
          <a:noFill/>
        </p:spPr>
        <p:txBody>
          <a:bodyPr wrap="square" rtlCol="0">
            <a:spAutoFit/>
          </a:bodyPr>
          <a:lstStyle/>
          <a:p>
            <a:pPr marL="571500" marR="0" lvl="0" indent="-5715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zh-CN" altLang="en-US" sz="3600" b="0" i="0" kern="1200" dirty="0">
                <a:solidFill>
                  <a:schemeClr val="tx1"/>
                </a:solidFill>
                <a:latin typeface="+mn-lt"/>
                <a:ea typeface="+mn-ea"/>
                <a:cs typeface="Arial" panose="020B0604020202020204"/>
              </a:rPr>
              <a:t>文章获奖竞赛</a:t>
            </a:r>
            <a:endParaRPr lang="en-US" altLang="zh-CN" sz="3600" b="0" i="0" kern="1200" dirty="0">
              <a:solidFill>
                <a:schemeClr val="tx1"/>
              </a:solidFill>
              <a:latin typeface="+mn-lt"/>
              <a:ea typeface="+mn-ea"/>
              <a:cs typeface="Arial" panose="020B0604020202020204"/>
            </a:endParaRPr>
          </a:p>
        </p:txBody>
      </p:sp>
    </p:spTree>
    <p:extLst>
      <p:ext uri="{BB962C8B-B14F-4D97-AF65-F5344CB8AC3E}">
        <p14:creationId xmlns:p14="http://schemas.microsoft.com/office/powerpoint/2010/main" val="42363479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6/4/2020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a:p>
        </p:txBody>
      </p:sp>
      <p:sp>
        <p:nvSpPr>
          <p:cNvPr id="33" name="文本框 32">
            <a:extLst>
              <a:ext uri="{FF2B5EF4-FFF2-40B4-BE49-F238E27FC236}">
                <a16:creationId xmlns:a16="http://schemas.microsoft.com/office/drawing/2014/main" id="{3AB76C00-ECE3-4DBC-BC2C-D6E762AB400C}"/>
              </a:ext>
            </a:extLst>
          </p:cNvPr>
          <p:cNvSpPr txBox="1"/>
          <p:nvPr userDrawn="1"/>
        </p:nvSpPr>
        <p:spPr>
          <a:xfrm>
            <a:off x="4495800" y="1953508"/>
            <a:ext cx="4733198" cy="4433073"/>
          </a:xfrm>
          <a:prstGeom prst="rect">
            <a:avLst/>
          </a:prstGeom>
          <a:noFill/>
        </p:spPr>
        <p:txBody>
          <a:bodyPr wrap="square" rtlCol="0">
            <a:spAutoFit/>
          </a:bodyPr>
          <a:lstStyle/>
          <a:p>
            <a:pPr marL="571500" marR="0" lvl="0" indent="-571500" defTabSz="914400" eaLnBrk="1" fontAlgn="auto" latinLnBrk="0" hangingPunct="1">
              <a:lnSpc>
                <a:spcPct val="150000"/>
              </a:lnSpc>
              <a:spcBef>
                <a:spcPts val="0"/>
              </a:spcBef>
              <a:spcAft>
                <a:spcPts val="0"/>
              </a:spcAft>
              <a:buClrTx/>
              <a:buSzTx/>
              <a:buFont typeface="Arial" panose="020B0604020202020204" pitchFamily="34" charset="0"/>
              <a:buChar char="•"/>
              <a:tabLst/>
              <a:defRPr/>
            </a:pPr>
            <a:r>
              <a:rPr lang="zh-CN" altLang="en-US" sz="3200" b="0" i="0" noProof="0" dirty="0">
                <a:solidFill>
                  <a:schemeClr val="tx1"/>
                </a:solidFill>
                <a:latin typeface="Arial" panose="020B0604020202020204"/>
                <a:ea typeface="+mn-ea"/>
                <a:cs typeface="Arial" panose="020B0604020202020204"/>
              </a:rPr>
              <a:t>学习成绩</a:t>
            </a:r>
            <a:endParaRPr lang="en-US" altLang="zh-CN" sz="3200" b="0" i="0" noProof="0" dirty="0">
              <a:solidFill>
                <a:schemeClr val="tx1"/>
              </a:solidFill>
              <a:latin typeface="Arial" panose="020B0604020202020204"/>
              <a:ea typeface="+mn-ea"/>
              <a:cs typeface="Arial" panose="020B0604020202020204"/>
            </a:endParaRPr>
          </a:p>
          <a:p>
            <a:pPr marL="571500" marR="0" lvl="0" indent="-5715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zh-CN" altLang="en-US" sz="3200" b="0" i="0" kern="1200" dirty="0">
                <a:solidFill>
                  <a:schemeClr val="tx1"/>
                </a:solidFill>
                <a:latin typeface="+mn-lt"/>
                <a:ea typeface="+mn-ea"/>
                <a:cs typeface="Arial" panose="020B0604020202020204"/>
              </a:rPr>
              <a:t>科研经历与兴趣</a:t>
            </a:r>
            <a:endParaRPr lang="en-US" altLang="zh-CN" sz="3200" b="0" i="0" kern="1200" dirty="0">
              <a:solidFill>
                <a:schemeClr val="tx1"/>
              </a:solidFill>
              <a:latin typeface="+mn-lt"/>
              <a:ea typeface="+mn-ea"/>
              <a:cs typeface="Arial" panose="020B0604020202020204"/>
            </a:endParaRPr>
          </a:p>
          <a:p>
            <a:pPr marL="571500" marR="0" lvl="0" indent="-5715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zh-CN" altLang="en-US" sz="3200" b="0" i="0" kern="1200" dirty="0">
                <a:solidFill>
                  <a:schemeClr val="tx1"/>
                </a:solidFill>
                <a:latin typeface="+mn-lt"/>
                <a:ea typeface="+mn-ea"/>
                <a:cs typeface="Arial" panose="020B0604020202020204"/>
              </a:rPr>
              <a:t>竞赛获奖</a:t>
            </a:r>
            <a:endParaRPr lang="en-US" altLang="zh-CN" sz="3200" b="0" i="0" kern="1200" dirty="0">
              <a:solidFill>
                <a:schemeClr val="tx1"/>
              </a:solidFill>
              <a:latin typeface="+mn-lt"/>
              <a:ea typeface="+mn-ea"/>
              <a:cs typeface="Arial" panose="020B0604020202020204"/>
            </a:endParaRPr>
          </a:p>
          <a:p>
            <a:pPr marL="571500" marR="0" lvl="0" indent="-5715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zh-CN" altLang="en-US" sz="3200" b="0" i="0" noProof="0" dirty="0">
                <a:solidFill>
                  <a:schemeClr val="tx1"/>
                </a:solidFill>
                <a:latin typeface="+mn-lt"/>
                <a:ea typeface="+mn-ea"/>
                <a:cs typeface="Arial" panose="020B0604020202020204"/>
              </a:rPr>
              <a:t>兴趣爱好</a:t>
            </a:r>
            <a:endParaRPr lang="en-US" altLang="zh-CN" sz="3200" b="0" i="0" kern="1200" dirty="0">
              <a:solidFill>
                <a:schemeClr val="tx1"/>
              </a:solidFill>
              <a:latin typeface="+mn-lt"/>
              <a:ea typeface="+mn-ea"/>
              <a:cs typeface="Arial" panose="020B0604020202020204"/>
            </a:endParaRPr>
          </a:p>
          <a:p>
            <a:pPr marL="571500" marR="0" lvl="0" indent="-5715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zh-CN" altLang="en-US" sz="3200" b="0" i="0" kern="1200" dirty="0">
                <a:solidFill>
                  <a:schemeClr val="tx1"/>
                </a:solidFill>
                <a:latin typeface="+mn-lt"/>
                <a:ea typeface="+mn-ea"/>
                <a:cs typeface="Arial" panose="020B0604020202020204"/>
              </a:rPr>
              <a:t>未来工作计划</a:t>
            </a:r>
          </a:p>
          <a:p>
            <a:pPr>
              <a:lnSpc>
                <a:spcPct val="150000"/>
              </a:lnSpc>
            </a:pPr>
            <a:endParaRPr lang="zh-CN" altLang="en-US" sz="3200" dirty="0"/>
          </a:p>
        </p:txBody>
      </p:sp>
      <p:sp>
        <p:nvSpPr>
          <p:cNvPr id="36" name="文本框 35">
            <a:extLst>
              <a:ext uri="{FF2B5EF4-FFF2-40B4-BE49-F238E27FC236}">
                <a16:creationId xmlns:a16="http://schemas.microsoft.com/office/drawing/2014/main" id="{F07EA2A0-BFCB-4DE5-9C5F-82031E73B7A6}"/>
              </a:ext>
            </a:extLst>
          </p:cNvPr>
          <p:cNvSpPr txBox="1"/>
          <p:nvPr userDrawn="1"/>
        </p:nvSpPr>
        <p:spPr>
          <a:xfrm>
            <a:off x="609600" y="1244769"/>
            <a:ext cx="2712720" cy="584775"/>
          </a:xfrm>
          <a:prstGeom prst="rect">
            <a:avLst/>
          </a:prstGeom>
          <a:noFill/>
        </p:spPr>
        <p:txBody>
          <a:bodyPr wrap="square" rtlCol="0">
            <a:spAutoFit/>
          </a:bodyPr>
          <a:lstStyle/>
          <a:p>
            <a:r>
              <a:rPr lang="en-US" altLang="zh-CN" sz="3200" b="0" i="0" u="none" dirty="0">
                <a:solidFill>
                  <a:schemeClr val="tx1"/>
                </a:solidFill>
                <a:latin typeface="微软雅黑" panose="020B0503020204020204" charset="-122"/>
                <a:ea typeface="+mj-ea"/>
                <a:cs typeface="Arial" panose="020B0604020202020204"/>
              </a:rPr>
              <a:t>Outline</a:t>
            </a:r>
            <a:endParaRPr lang="zh-CN" altLang="en-US" sz="3200" b="0" i="0" u="none" dirty="0">
              <a:solidFill>
                <a:schemeClr val="tx1"/>
              </a:solidFill>
              <a:latin typeface="微软雅黑" panose="020B0503020204020204" charset="-122"/>
              <a:ea typeface="+mj-ea"/>
              <a:cs typeface="Arial" panose="020B0604020202020204"/>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6/4/2020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a:p>
        </p:txBody>
      </p:sp>
      <p:sp>
        <p:nvSpPr>
          <p:cNvPr id="36" name="文本框 35">
            <a:extLst>
              <a:ext uri="{FF2B5EF4-FFF2-40B4-BE49-F238E27FC236}">
                <a16:creationId xmlns:a16="http://schemas.microsoft.com/office/drawing/2014/main" id="{F07EA2A0-BFCB-4DE5-9C5F-82031E73B7A6}"/>
              </a:ext>
            </a:extLst>
          </p:cNvPr>
          <p:cNvSpPr txBox="1"/>
          <p:nvPr userDrawn="1"/>
        </p:nvSpPr>
        <p:spPr>
          <a:xfrm>
            <a:off x="609600" y="1244769"/>
            <a:ext cx="2712720" cy="584775"/>
          </a:xfrm>
          <a:prstGeom prst="rect">
            <a:avLst/>
          </a:prstGeom>
          <a:noFill/>
        </p:spPr>
        <p:txBody>
          <a:bodyPr wrap="square" rtlCol="0">
            <a:spAutoFit/>
          </a:bodyPr>
          <a:lstStyle/>
          <a:p>
            <a:r>
              <a:rPr lang="en-US" altLang="zh-CN" sz="3200" b="0" i="0" u="none" kern="1200" dirty="0">
                <a:solidFill>
                  <a:schemeClr val="tx1"/>
                </a:solidFill>
                <a:latin typeface="微软雅黑" panose="020B0503020204020204" charset="-122"/>
                <a:ea typeface="+mn-ea"/>
                <a:cs typeface="Arial" panose="020B0604020202020204"/>
              </a:rPr>
              <a:t>Chapter</a:t>
            </a:r>
            <a:endParaRPr lang="zh-CN" altLang="en-US" sz="3200" b="0" i="0" u="none" kern="1200" dirty="0">
              <a:solidFill>
                <a:schemeClr val="tx1"/>
              </a:solidFill>
              <a:latin typeface="微软雅黑" panose="020B0503020204020204" charset="-122"/>
              <a:ea typeface="+mn-ea"/>
              <a:cs typeface="Arial" panose="020B0604020202020204"/>
            </a:endParaRPr>
          </a:p>
        </p:txBody>
      </p:sp>
      <p:sp>
        <p:nvSpPr>
          <p:cNvPr id="8" name="文本框 7">
            <a:extLst>
              <a:ext uri="{FF2B5EF4-FFF2-40B4-BE49-F238E27FC236}">
                <a16:creationId xmlns:a16="http://schemas.microsoft.com/office/drawing/2014/main" id="{89DBC9E8-1F42-4367-8C6F-8D2B40E0E354}"/>
              </a:ext>
            </a:extLst>
          </p:cNvPr>
          <p:cNvSpPr txBox="1"/>
          <p:nvPr userDrawn="1"/>
        </p:nvSpPr>
        <p:spPr>
          <a:xfrm>
            <a:off x="4419600" y="3021132"/>
            <a:ext cx="4733198" cy="815736"/>
          </a:xfrm>
          <a:prstGeom prst="rect">
            <a:avLst/>
          </a:prstGeom>
          <a:noFill/>
        </p:spPr>
        <p:txBody>
          <a:bodyPr wrap="square" rtlCol="0">
            <a:spAutoFit/>
          </a:bodyPr>
          <a:lstStyle/>
          <a:p>
            <a:pPr marL="571500" marR="0" lvl="0" indent="-5715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zh-CN" altLang="en-US" sz="3600" b="0" i="0" kern="1200" dirty="0">
                <a:solidFill>
                  <a:schemeClr val="tx1"/>
                </a:solidFill>
                <a:latin typeface="+mn-lt"/>
                <a:ea typeface="+mn-ea"/>
                <a:cs typeface="Arial" panose="020B0604020202020204"/>
              </a:rPr>
              <a:t>其他优势</a:t>
            </a:r>
          </a:p>
        </p:txBody>
      </p:sp>
    </p:spTree>
    <p:extLst>
      <p:ext uri="{BB962C8B-B14F-4D97-AF65-F5344CB8AC3E}">
        <p14:creationId xmlns:p14="http://schemas.microsoft.com/office/powerpoint/2010/main" val="117105266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7_Title and Content">
    <p:spTree>
      <p:nvGrpSpPr>
        <p:cNvPr id="1" name=""/>
        <p:cNvGrpSpPr/>
        <p:nvPr/>
      </p:nvGrpSpPr>
      <p:grpSpPr>
        <a:xfrm>
          <a:off x="0" y="0"/>
          <a:ext cx="0" cy="0"/>
          <a:chOff x="0" y="0"/>
          <a:chExt cx="0" cy="0"/>
        </a:xfrm>
      </p:grpSpPr>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6/4/2020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a:p>
        </p:txBody>
      </p:sp>
      <p:sp>
        <p:nvSpPr>
          <p:cNvPr id="36" name="文本框 35">
            <a:extLst>
              <a:ext uri="{FF2B5EF4-FFF2-40B4-BE49-F238E27FC236}">
                <a16:creationId xmlns:a16="http://schemas.microsoft.com/office/drawing/2014/main" id="{F07EA2A0-BFCB-4DE5-9C5F-82031E73B7A6}"/>
              </a:ext>
            </a:extLst>
          </p:cNvPr>
          <p:cNvSpPr txBox="1"/>
          <p:nvPr userDrawn="1"/>
        </p:nvSpPr>
        <p:spPr>
          <a:xfrm>
            <a:off x="609600" y="1244769"/>
            <a:ext cx="2712720" cy="584775"/>
          </a:xfrm>
          <a:prstGeom prst="rect">
            <a:avLst/>
          </a:prstGeom>
          <a:noFill/>
        </p:spPr>
        <p:txBody>
          <a:bodyPr wrap="square" rtlCol="0">
            <a:spAutoFit/>
          </a:bodyPr>
          <a:lstStyle/>
          <a:p>
            <a:r>
              <a:rPr lang="en-US" altLang="zh-CN" sz="3200" b="0" i="0" u="none" kern="1200" dirty="0">
                <a:solidFill>
                  <a:schemeClr val="tx1"/>
                </a:solidFill>
                <a:latin typeface="微软雅黑" panose="020B0503020204020204" charset="-122"/>
                <a:ea typeface="+mn-ea"/>
                <a:cs typeface="Arial" panose="020B0604020202020204"/>
              </a:rPr>
              <a:t>Chapter</a:t>
            </a:r>
            <a:endParaRPr lang="zh-CN" altLang="en-US" sz="3200" b="0" i="0" u="none" kern="1200" dirty="0">
              <a:solidFill>
                <a:schemeClr val="tx1"/>
              </a:solidFill>
              <a:latin typeface="微软雅黑" panose="020B0503020204020204" charset="-122"/>
              <a:ea typeface="+mn-ea"/>
              <a:cs typeface="Arial" panose="020B0604020202020204"/>
            </a:endParaRPr>
          </a:p>
        </p:txBody>
      </p:sp>
      <p:sp>
        <p:nvSpPr>
          <p:cNvPr id="8" name="文本框 7">
            <a:extLst>
              <a:ext uri="{FF2B5EF4-FFF2-40B4-BE49-F238E27FC236}">
                <a16:creationId xmlns:a16="http://schemas.microsoft.com/office/drawing/2014/main" id="{89DBC9E8-1F42-4367-8C6F-8D2B40E0E354}"/>
              </a:ext>
            </a:extLst>
          </p:cNvPr>
          <p:cNvSpPr txBox="1"/>
          <p:nvPr userDrawn="1"/>
        </p:nvSpPr>
        <p:spPr>
          <a:xfrm>
            <a:off x="4045042" y="3124200"/>
            <a:ext cx="4733198" cy="815736"/>
          </a:xfrm>
          <a:prstGeom prst="rect">
            <a:avLst/>
          </a:prstGeom>
          <a:noFill/>
        </p:spPr>
        <p:txBody>
          <a:bodyPr wrap="square" rtlCol="0">
            <a:spAutoFit/>
          </a:bodyPr>
          <a:lstStyle/>
          <a:p>
            <a:pPr marL="571500" marR="0" lvl="0" indent="-5715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zh-CN" altLang="en-US" sz="3600" b="0" i="0" kern="1200" dirty="0">
                <a:solidFill>
                  <a:schemeClr val="tx1"/>
                </a:solidFill>
                <a:latin typeface="+mn-lt"/>
                <a:ea typeface="+mn-ea"/>
                <a:cs typeface="Arial" panose="020B0604020202020204"/>
              </a:rPr>
              <a:t>未来工作计划</a:t>
            </a:r>
          </a:p>
        </p:txBody>
      </p:sp>
    </p:spTree>
    <p:extLst>
      <p:ext uri="{BB962C8B-B14F-4D97-AF65-F5344CB8AC3E}">
        <p14:creationId xmlns:p14="http://schemas.microsoft.com/office/powerpoint/2010/main" val="267216439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1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D8BD707-D9CF-40AE-B4C6-C98DA3205C09}" type="datetimeFigureOut">
              <a:rPr lang="en-US"/>
              <a:t>6/4/2020</a:t>
            </a:fld>
            <a:endParaRPr lang="en-US"/>
          </a:p>
        </p:txBody>
      </p:sp>
      <p:sp>
        <p:nvSpPr>
          <p:cNvPr id="3" name="页脚占位符 2"/>
          <p:cNvSpPr>
            <a:spLocks noGrp="1"/>
          </p:cNvSpPr>
          <p:nvPr>
            <p:ph type="ftr" sz="quarter" idx="11"/>
          </p:nvPr>
        </p:nvSpPr>
        <p:spPr/>
        <p:txBody>
          <a:bodyPr/>
          <a:lstStyle/>
          <a:p>
            <a:endParaRPr/>
          </a:p>
        </p:txBody>
      </p:sp>
      <p:sp>
        <p:nvSpPr>
          <p:cNvPr id="4" name="灯片编号占位符 3"/>
          <p:cNvSpPr>
            <a:spLocks noGrp="1"/>
          </p:cNvSpPr>
          <p:nvPr>
            <p:ph type="sldNum" sz="quarter" idx="12"/>
          </p:nvPr>
        </p:nvSpPr>
        <p:spPr/>
        <p:txBody>
          <a:bodyPr/>
          <a:lstStyle/>
          <a:p>
            <a:fld id="{B6F15528-21DE-4FAA-801E-634DDDAF4B2B}" type="slidenum">
              <a:rPr/>
              <a:t>‹#›</a:t>
            </a:fld>
            <a:endParaRPr/>
          </a:p>
        </p:txBody>
      </p:sp>
      <p:sp>
        <p:nvSpPr>
          <p:cNvPr id="8" name="文本占位符 7">
            <a:extLst>
              <a:ext uri="{FF2B5EF4-FFF2-40B4-BE49-F238E27FC236}">
                <a16:creationId xmlns:a16="http://schemas.microsoft.com/office/drawing/2014/main" id="{A83DEDF1-6C39-4C48-9008-BCC41E8FA838}"/>
              </a:ext>
            </a:extLst>
          </p:cNvPr>
          <p:cNvSpPr>
            <a:spLocks noGrp="1"/>
          </p:cNvSpPr>
          <p:nvPr>
            <p:ph type="body" sz="quarter" idx="13"/>
          </p:nvPr>
        </p:nvSpPr>
        <p:spPr>
          <a:xfrm>
            <a:off x="1066800" y="2382520"/>
            <a:ext cx="9220200" cy="369332"/>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cs typeface="Arial" panose="020B0604020202020204" pitchFamily="34" charset="0"/>
              </a:defRPr>
            </a:lvl1pPr>
          </a:lstStyle>
          <a:p>
            <a:pPr lvl="0"/>
            <a:endParaRPr lang="zh-CN" altLang="en-US" dirty="0"/>
          </a:p>
        </p:txBody>
      </p:sp>
      <p:sp>
        <p:nvSpPr>
          <p:cNvPr id="12" name="Holder 2">
            <a:extLst>
              <a:ext uri="{FF2B5EF4-FFF2-40B4-BE49-F238E27FC236}">
                <a16:creationId xmlns:a16="http://schemas.microsoft.com/office/drawing/2014/main" id="{5FDDCF89-BBB1-4921-A8B2-79E9608C452B}"/>
              </a:ext>
            </a:extLst>
          </p:cNvPr>
          <p:cNvSpPr>
            <a:spLocks noGrp="1"/>
          </p:cNvSpPr>
          <p:nvPr>
            <p:ph type="title"/>
          </p:nvPr>
        </p:nvSpPr>
        <p:spPr>
          <a:xfrm>
            <a:off x="1066800" y="1219200"/>
            <a:ext cx="4350385" cy="492125"/>
          </a:xfrm>
          <a:prstGeom prst="rect">
            <a:avLst/>
          </a:prstGeom>
        </p:spPr>
        <p:txBody>
          <a:bodyPr lIns="0" tIns="0" rIns="0" bIns="0"/>
          <a:lstStyle>
            <a:lvl1pPr>
              <a:defRPr sz="3200" b="0" i="0">
                <a:solidFill>
                  <a:schemeClr val="tx1"/>
                </a:solidFill>
                <a:latin typeface="微软雅黑" panose="020B0503020204020204" charset="-122"/>
                <a:cs typeface="微软雅黑" panose="020B0503020204020204" charset="-122"/>
              </a:defRPr>
            </a:lvl1pPr>
          </a:lstStyle>
          <a:p>
            <a:endParaRPr dirty="0"/>
          </a:p>
        </p:txBody>
      </p:sp>
      <p:sp>
        <p:nvSpPr>
          <p:cNvPr id="13" name="文本占位符 7">
            <a:extLst>
              <a:ext uri="{FF2B5EF4-FFF2-40B4-BE49-F238E27FC236}">
                <a16:creationId xmlns:a16="http://schemas.microsoft.com/office/drawing/2014/main" id="{EB62C185-07BD-4CC2-BA4C-0E10231D4674}"/>
              </a:ext>
            </a:extLst>
          </p:cNvPr>
          <p:cNvSpPr>
            <a:spLocks noGrp="1"/>
          </p:cNvSpPr>
          <p:nvPr>
            <p:ph type="body" sz="quarter" idx="16"/>
          </p:nvPr>
        </p:nvSpPr>
        <p:spPr>
          <a:xfrm>
            <a:off x="1066800" y="3302792"/>
            <a:ext cx="9220200" cy="369332"/>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cs typeface="Arial" panose="020B0604020202020204" pitchFamily="34" charset="0"/>
              </a:defRPr>
            </a:lvl1pPr>
          </a:lstStyle>
          <a:p>
            <a:pPr lvl="0"/>
            <a:endParaRPr lang="zh-CN" altLang="en-US" dirty="0"/>
          </a:p>
        </p:txBody>
      </p:sp>
    </p:spTree>
    <p:extLst>
      <p:ext uri="{BB962C8B-B14F-4D97-AF65-F5344CB8AC3E}">
        <p14:creationId xmlns:p14="http://schemas.microsoft.com/office/powerpoint/2010/main" val="385817675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cSld name="8_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200" b="0" i="0">
                <a:solidFill>
                  <a:schemeClr val="tx1"/>
                </a:solidFill>
                <a:latin typeface="微软雅黑" panose="020B0503020204020204" charset="-122"/>
                <a:cs typeface="微软雅黑" panose="020B0503020204020204" charset="-122"/>
              </a:defRPr>
            </a:lvl1pPr>
          </a:lstStyle>
          <a:p>
            <a:endParaRPr dirty="0"/>
          </a:p>
        </p:txBody>
      </p:sp>
      <p:sp>
        <p:nvSpPr>
          <p:cNvPr id="3" name="Holder 3"/>
          <p:cNvSpPr>
            <a:spLocks noGrp="1"/>
          </p:cNvSpPr>
          <p:nvPr>
            <p:ph type="body" idx="1"/>
          </p:nvPr>
        </p:nvSpPr>
        <p:spPr/>
        <p:txBody>
          <a:bodyPr lIns="0" tIns="0" rIns="0" bIns="0"/>
          <a:lstStyle>
            <a:lvl1pPr>
              <a:defRPr sz="2800" b="0" i="0">
                <a:solidFill>
                  <a:schemeClr val="tx1"/>
                </a:solidFill>
                <a:latin typeface="Arial" panose="020B0604020202020204"/>
                <a:cs typeface="Arial" panose="020B0604020202020204"/>
              </a:defRPr>
            </a:lvl1pPr>
          </a:lstStyle>
          <a:p>
            <a:endParaRPr dirty="0"/>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6/4/2020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a:p>
        </p:txBody>
      </p:sp>
    </p:spTree>
    <p:extLst>
      <p:ext uri="{BB962C8B-B14F-4D97-AF65-F5344CB8AC3E}">
        <p14:creationId xmlns:p14="http://schemas.microsoft.com/office/powerpoint/2010/main" val="39526239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D8BD707-D9CF-40AE-B4C6-C98DA3205C09}" type="datetimeFigureOut">
              <a:rPr lang="en-US"/>
              <a:t>6/4/2020</a:t>
            </a:fld>
            <a:endParaRPr lang="en-US"/>
          </a:p>
        </p:txBody>
      </p:sp>
      <p:sp>
        <p:nvSpPr>
          <p:cNvPr id="3" name="页脚占位符 2"/>
          <p:cNvSpPr>
            <a:spLocks noGrp="1"/>
          </p:cNvSpPr>
          <p:nvPr>
            <p:ph type="ftr" sz="quarter" idx="11"/>
          </p:nvPr>
        </p:nvSpPr>
        <p:spPr/>
        <p:txBody>
          <a:bodyPr/>
          <a:lstStyle/>
          <a:p>
            <a:endParaRPr/>
          </a:p>
        </p:txBody>
      </p:sp>
      <p:sp>
        <p:nvSpPr>
          <p:cNvPr id="4" name="灯片编号占位符 3"/>
          <p:cNvSpPr>
            <a:spLocks noGrp="1"/>
          </p:cNvSpPr>
          <p:nvPr>
            <p:ph type="sldNum" sz="quarter" idx="12"/>
          </p:nvPr>
        </p:nvSpPr>
        <p:spPr/>
        <p:txBody>
          <a:bodyPr/>
          <a:lstStyle/>
          <a:p>
            <a:fld id="{B6F15528-21DE-4FAA-801E-634DDDAF4B2B}" type="slidenum">
              <a:rPr/>
              <a:t>‹#›</a:t>
            </a:fld>
            <a:endParaRPr/>
          </a:p>
        </p:txBody>
      </p:sp>
      <p:sp>
        <p:nvSpPr>
          <p:cNvPr id="8" name="文本占位符 7">
            <a:extLst>
              <a:ext uri="{FF2B5EF4-FFF2-40B4-BE49-F238E27FC236}">
                <a16:creationId xmlns:a16="http://schemas.microsoft.com/office/drawing/2014/main" id="{A83DEDF1-6C39-4C48-9008-BCC41E8FA838}"/>
              </a:ext>
            </a:extLst>
          </p:cNvPr>
          <p:cNvSpPr>
            <a:spLocks noGrp="1"/>
          </p:cNvSpPr>
          <p:nvPr>
            <p:ph type="body" sz="quarter" idx="13"/>
          </p:nvPr>
        </p:nvSpPr>
        <p:spPr>
          <a:xfrm>
            <a:off x="1066800" y="2382520"/>
            <a:ext cx="9220200" cy="369332"/>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cs typeface="Arial" panose="020B0604020202020204" pitchFamily="34" charset="0"/>
              </a:defRPr>
            </a:lvl1pPr>
          </a:lstStyle>
          <a:p>
            <a:pPr lvl="0"/>
            <a:endParaRPr lang="zh-CN" altLang="en-US" dirty="0"/>
          </a:p>
        </p:txBody>
      </p:sp>
      <p:sp>
        <p:nvSpPr>
          <p:cNvPr id="12" name="Holder 2">
            <a:extLst>
              <a:ext uri="{FF2B5EF4-FFF2-40B4-BE49-F238E27FC236}">
                <a16:creationId xmlns:a16="http://schemas.microsoft.com/office/drawing/2014/main" id="{5FDDCF89-BBB1-4921-A8B2-79E9608C452B}"/>
              </a:ext>
            </a:extLst>
          </p:cNvPr>
          <p:cNvSpPr>
            <a:spLocks noGrp="1"/>
          </p:cNvSpPr>
          <p:nvPr>
            <p:ph type="title"/>
          </p:nvPr>
        </p:nvSpPr>
        <p:spPr>
          <a:xfrm>
            <a:off x="1066800" y="1219200"/>
            <a:ext cx="4350385" cy="492125"/>
          </a:xfrm>
          <a:prstGeom prst="rect">
            <a:avLst/>
          </a:prstGeom>
        </p:spPr>
        <p:txBody>
          <a:bodyPr lIns="0" tIns="0" rIns="0" bIns="0"/>
          <a:lstStyle>
            <a:lvl1pPr>
              <a:defRPr sz="3200" b="0" i="0">
                <a:solidFill>
                  <a:schemeClr val="tx1"/>
                </a:solidFill>
                <a:latin typeface="微软雅黑" panose="020B0503020204020204" charset="-122"/>
                <a:cs typeface="微软雅黑" panose="020B0503020204020204" charset="-122"/>
              </a:defRPr>
            </a:lvl1pPr>
          </a:lstStyle>
          <a:p>
            <a:endParaRPr dirty="0"/>
          </a:p>
        </p:txBody>
      </p:sp>
      <p:sp>
        <p:nvSpPr>
          <p:cNvPr id="13" name="文本占位符 7">
            <a:extLst>
              <a:ext uri="{FF2B5EF4-FFF2-40B4-BE49-F238E27FC236}">
                <a16:creationId xmlns:a16="http://schemas.microsoft.com/office/drawing/2014/main" id="{EB62C185-07BD-4CC2-BA4C-0E10231D4674}"/>
              </a:ext>
            </a:extLst>
          </p:cNvPr>
          <p:cNvSpPr>
            <a:spLocks noGrp="1"/>
          </p:cNvSpPr>
          <p:nvPr>
            <p:ph type="body" sz="quarter" idx="16"/>
          </p:nvPr>
        </p:nvSpPr>
        <p:spPr>
          <a:xfrm>
            <a:off x="1066800" y="3302792"/>
            <a:ext cx="9220200" cy="369332"/>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cs typeface="Arial" panose="020B0604020202020204" pitchFamily="34" charset="0"/>
              </a:defRPr>
            </a:lvl1pPr>
          </a:lstStyle>
          <a:p>
            <a:pPr lvl="0"/>
            <a:endParaRPr lang="zh-CN" altLang="en-US" dirty="0"/>
          </a:p>
        </p:txBody>
      </p:sp>
      <p:sp>
        <p:nvSpPr>
          <p:cNvPr id="9" name="文本占位符 7">
            <a:extLst>
              <a:ext uri="{FF2B5EF4-FFF2-40B4-BE49-F238E27FC236}">
                <a16:creationId xmlns:a16="http://schemas.microsoft.com/office/drawing/2014/main" id="{07271ABA-0814-44B1-A692-771BF7815C94}"/>
              </a:ext>
            </a:extLst>
          </p:cNvPr>
          <p:cNvSpPr>
            <a:spLocks noGrp="1"/>
          </p:cNvSpPr>
          <p:nvPr>
            <p:ph type="body" sz="quarter" idx="17"/>
          </p:nvPr>
        </p:nvSpPr>
        <p:spPr>
          <a:xfrm>
            <a:off x="1066800" y="4223064"/>
            <a:ext cx="9220200" cy="369332"/>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cs typeface="Arial" panose="020B0604020202020204" pitchFamily="34" charset="0"/>
              </a:defRPr>
            </a:lvl1pPr>
          </a:lstStyle>
          <a:p>
            <a:pPr lvl="0"/>
            <a:endParaRPr lang="zh-CN" alt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D8BD707-D9CF-40AE-B4C6-C98DA3205C09}" type="datetimeFigureOut">
              <a:rPr lang="en-US"/>
              <a:t>6/4/2020</a:t>
            </a:fld>
            <a:endParaRPr lang="en-US"/>
          </a:p>
        </p:txBody>
      </p:sp>
      <p:sp>
        <p:nvSpPr>
          <p:cNvPr id="3" name="页脚占位符 2"/>
          <p:cNvSpPr>
            <a:spLocks noGrp="1"/>
          </p:cNvSpPr>
          <p:nvPr>
            <p:ph type="ftr" sz="quarter" idx="11"/>
          </p:nvPr>
        </p:nvSpPr>
        <p:spPr/>
        <p:txBody>
          <a:bodyPr/>
          <a:lstStyle/>
          <a:p>
            <a:endParaRPr/>
          </a:p>
        </p:txBody>
      </p:sp>
      <p:sp>
        <p:nvSpPr>
          <p:cNvPr id="4" name="灯片编号占位符 3"/>
          <p:cNvSpPr>
            <a:spLocks noGrp="1"/>
          </p:cNvSpPr>
          <p:nvPr>
            <p:ph type="sldNum" sz="quarter" idx="12"/>
          </p:nvPr>
        </p:nvSpPr>
        <p:spPr/>
        <p:txBody>
          <a:bodyPr/>
          <a:lstStyle/>
          <a:p>
            <a:fld id="{B6F15528-21DE-4FAA-801E-634DDDAF4B2B}" type="slidenum">
              <a:rPr/>
              <a:t>‹#›</a:t>
            </a:fld>
            <a:endParaRPr/>
          </a:p>
        </p:txBody>
      </p:sp>
      <p:sp>
        <p:nvSpPr>
          <p:cNvPr id="8" name="文本占位符 7">
            <a:extLst>
              <a:ext uri="{FF2B5EF4-FFF2-40B4-BE49-F238E27FC236}">
                <a16:creationId xmlns:a16="http://schemas.microsoft.com/office/drawing/2014/main" id="{A83DEDF1-6C39-4C48-9008-BCC41E8FA838}"/>
              </a:ext>
            </a:extLst>
          </p:cNvPr>
          <p:cNvSpPr>
            <a:spLocks noGrp="1"/>
          </p:cNvSpPr>
          <p:nvPr>
            <p:ph type="body" sz="quarter" idx="13"/>
          </p:nvPr>
        </p:nvSpPr>
        <p:spPr>
          <a:xfrm>
            <a:off x="1066800" y="2382520"/>
            <a:ext cx="9220200" cy="369332"/>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cs typeface="Arial" panose="020B0604020202020204" pitchFamily="34" charset="0"/>
              </a:defRPr>
            </a:lvl1pPr>
          </a:lstStyle>
          <a:p>
            <a:pPr lvl="0"/>
            <a:endParaRPr lang="zh-CN" altLang="en-US" dirty="0"/>
          </a:p>
        </p:txBody>
      </p:sp>
      <p:sp>
        <p:nvSpPr>
          <p:cNvPr id="13" name="文本占位符 7">
            <a:extLst>
              <a:ext uri="{FF2B5EF4-FFF2-40B4-BE49-F238E27FC236}">
                <a16:creationId xmlns:a16="http://schemas.microsoft.com/office/drawing/2014/main" id="{EB62C185-07BD-4CC2-BA4C-0E10231D4674}"/>
              </a:ext>
            </a:extLst>
          </p:cNvPr>
          <p:cNvSpPr>
            <a:spLocks noGrp="1"/>
          </p:cNvSpPr>
          <p:nvPr>
            <p:ph type="body" sz="quarter" idx="16"/>
          </p:nvPr>
        </p:nvSpPr>
        <p:spPr>
          <a:xfrm>
            <a:off x="1066800" y="3302792"/>
            <a:ext cx="9220200" cy="369332"/>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cs typeface="Arial" panose="020B0604020202020204" pitchFamily="34" charset="0"/>
              </a:defRPr>
            </a:lvl1pPr>
          </a:lstStyle>
          <a:p>
            <a:pPr lvl="0"/>
            <a:endParaRPr lang="zh-CN" altLang="en-US" dirty="0"/>
          </a:p>
        </p:txBody>
      </p:sp>
      <p:sp>
        <p:nvSpPr>
          <p:cNvPr id="5" name="文本框 4">
            <a:extLst>
              <a:ext uri="{FF2B5EF4-FFF2-40B4-BE49-F238E27FC236}">
                <a16:creationId xmlns:a16="http://schemas.microsoft.com/office/drawing/2014/main" id="{3CB9C72C-67DD-406C-AE12-F300C780E139}"/>
              </a:ext>
            </a:extLst>
          </p:cNvPr>
          <p:cNvSpPr txBox="1"/>
          <p:nvPr userDrawn="1"/>
        </p:nvSpPr>
        <p:spPr>
          <a:xfrm>
            <a:off x="990600" y="1169760"/>
            <a:ext cx="3735371" cy="584775"/>
          </a:xfrm>
          <a:prstGeom prst="rect">
            <a:avLst/>
          </a:prstGeom>
          <a:noFill/>
        </p:spPr>
        <p:txBody>
          <a:bodyPr wrap="square" rtlCol="0">
            <a:spAutoFit/>
          </a:bodyPr>
          <a:lstStyle/>
          <a:p>
            <a:r>
              <a:rPr kumimoji="0" lang="zh-CN" altLang="en-US" sz="3200" b="0" i="0" u="none" strike="noStrike" kern="0" cap="none" spc="0" normalizeH="0" baseline="0" noProof="0" dirty="0">
                <a:ln>
                  <a:noFill/>
                </a:ln>
                <a:solidFill>
                  <a:prstClr val="black"/>
                </a:solidFill>
                <a:effectLst/>
                <a:uLnTx/>
                <a:uFillTx/>
                <a:latin typeface="微软雅黑" panose="020B0503020204020204" charset="-122"/>
                <a:ea typeface="+mn-ea"/>
              </a:rPr>
              <a:t>传统方法的不足</a:t>
            </a:r>
            <a:endParaRPr lang="zh-CN" altLang="en-US" dirty="0"/>
          </a:p>
        </p:txBody>
      </p:sp>
    </p:spTree>
    <p:extLst>
      <p:ext uri="{BB962C8B-B14F-4D97-AF65-F5344CB8AC3E}">
        <p14:creationId xmlns:p14="http://schemas.microsoft.com/office/powerpoint/2010/main" val="12793976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D8BD707-D9CF-40AE-B4C6-C98DA3205C09}" type="datetimeFigureOut">
              <a:rPr lang="en-US"/>
              <a:t>6/4/2020</a:t>
            </a:fld>
            <a:endParaRPr lang="en-US"/>
          </a:p>
        </p:txBody>
      </p:sp>
      <p:sp>
        <p:nvSpPr>
          <p:cNvPr id="3" name="页脚占位符 2"/>
          <p:cNvSpPr>
            <a:spLocks noGrp="1"/>
          </p:cNvSpPr>
          <p:nvPr>
            <p:ph type="ftr" sz="quarter" idx="11"/>
          </p:nvPr>
        </p:nvSpPr>
        <p:spPr/>
        <p:txBody>
          <a:bodyPr/>
          <a:lstStyle/>
          <a:p>
            <a:endParaRPr/>
          </a:p>
        </p:txBody>
      </p:sp>
      <p:sp>
        <p:nvSpPr>
          <p:cNvPr id="4" name="灯片编号占位符 3"/>
          <p:cNvSpPr>
            <a:spLocks noGrp="1"/>
          </p:cNvSpPr>
          <p:nvPr>
            <p:ph type="sldNum" sz="quarter" idx="12"/>
          </p:nvPr>
        </p:nvSpPr>
        <p:spPr/>
        <p:txBody>
          <a:bodyPr/>
          <a:lstStyle/>
          <a:p>
            <a:fld id="{B6F15528-21DE-4FAA-801E-634DDDAF4B2B}" type="slidenum">
              <a:rPr/>
              <a:t>‹#›</a:t>
            </a:fld>
            <a:endParaRPr/>
          </a:p>
        </p:txBody>
      </p:sp>
      <p:sp>
        <p:nvSpPr>
          <p:cNvPr id="8" name="文本占位符 7">
            <a:extLst>
              <a:ext uri="{FF2B5EF4-FFF2-40B4-BE49-F238E27FC236}">
                <a16:creationId xmlns:a16="http://schemas.microsoft.com/office/drawing/2014/main" id="{A83DEDF1-6C39-4C48-9008-BCC41E8FA838}"/>
              </a:ext>
            </a:extLst>
          </p:cNvPr>
          <p:cNvSpPr>
            <a:spLocks noGrp="1"/>
          </p:cNvSpPr>
          <p:nvPr>
            <p:ph type="body" sz="quarter" idx="13"/>
          </p:nvPr>
        </p:nvSpPr>
        <p:spPr>
          <a:xfrm>
            <a:off x="1066800" y="2382520"/>
            <a:ext cx="10058400" cy="369332"/>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cs typeface="Arial" panose="020B0604020202020204" pitchFamily="34" charset="0"/>
              </a:defRPr>
            </a:lvl1pPr>
          </a:lstStyle>
          <a:p>
            <a:pPr lvl="0"/>
            <a:endParaRPr lang="zh-CN" altLang="en-US" dirty="0"/>
          </a:p>
        </p:txBody>
      </p:sp>
      <p:sp>
        <p:nvSpPr>
          <p:cNvPr id="13" name="文本占位符 7">
            <a:extLst>
              <a:ext uri="{FF2B5EF4-FFF2-40B4-BE49-F238E27FC236}">
                <a16:creationId xmlns:a16="http://schemas.microsoft.com/office/drawing/2014/main" id="{EB62C185-07BD-4CC2-BA4C-0E10231D4674}"/>
              </a:ext>
            </a:extLst>
          </p:cNvPr>
          <p:cNvSpPr>
            <a:spLocks noGrp="1"/>
          </p:cNvSpPr>
          <p:nvPr>
            <p:ph type="body" sz="quarter" idx="16"/>
          </p:nvPr>
        </p:nvSpPr>
        <p:spPr>
          <a:xfrm>
            <a:off x="1066800" y="3302792"/>
            <a:ext cx="10058400" cy="369332"/>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cs typeface="Arial" panose="020B0604020202020204" pitchFamily="34" charset="0"/>
              </a:defRPr>
            </a:lvl1pPr>
          </a:lstStyle>
          <a:p>
            <a:pPr lvl="0"/>
            <a:endParaRPr lang="zh-CN" altLang="en-US" dirty="0"/>
          </a:p>
        </p:txBody>
      </p:sp>
      <p:sp>
        <p:nvSpPr>
          <p:cNvPr id="9" name="文本框 8">
            <a:extLst>
              <a:ext uri="{FF2B5EF4-FFF2-40B4-BE49-F238E27FC236}">
                <a16:creationId xmlns:a16="http://schemas.microsoft.com/office/drawing/2014/main" id="{D5DCF676-4325-4848-B5A1-F76150E518A2}"/>
              </a:ext>
            </a:extLst>
          </p:cNvPr>
          <p:cNvSpPr txBox="1"/>
          <p:nvPr userDrawn="1"/>
        </p:nvSpPr>
        <p:spPr>
          <a:xfrm>
            <a:off x="990600" y="1169760"/>
            <a:ext cx="3735371" cy="584775"/>
          </a:xfrm>
          <a:prstGeom prst="rect">
            <a:avLst/>
          </a:prstGeom>
          <a:noFill/>
        </p:spPr>
        <p:txBody>
          <a:bodyPr wrap="square" rtlCol="0">
            <a:spAutoFit/>
          </a:bodyPr>
          <a:lstStyle/>
          <a:p>
            <a:r>
              <a:rPr kumimoji="0" lang="en-US" altLang="zh-CN" sz="3200" b="0" i="0" u="none" strike="noStrike" kern="0" cap="none" spc="0" normalizeH="0" baseline="0" dirty="0">
                <a:ln>
                  <a:noFill/>
                </a:ln>
                <a:solidFill>
                  <a:prstClr val="black"/>
                </a:solidFill>
                <a:effectLst/>
                <a:uLnTx/>
                <a:uFillTx/>
                <a:latin typeface="微软雅黑" panose="020B0503020204020204" charset="-122"/>
                <a:ea typeface="+mn-ea"/>
                <a:cs typeface="+mn-cs"/>
              </a:rPr>
              <a:t>Motivation</a:t>
            </a:r>
            <a:endParaRPr kumimoji="0" lang="zh-CN" altLang="en-US" sz="3200" b="0" i="0" u="none" strike="noStrike" kern="0" cap="none" spc="0" normalizeH="0" baseline="0" dirty="0">
              <a:ln>
                <a:noFill/>
              </a:ln>
              <a:solidFill>
                <a:prstClr val="black"/>
              </a:solidFill>
              <a:effectLst/>
              <a:uLnTx/>
              <a:uFillTx/>
              <a:latin typeface="微软雅黑" panose="020B0503020204020204" charset="-122"/>
              <a:ea typeface="+mn-ea"/>
              <a:cs typeface="+mn-cs"/>
            </a:endParaRPr>
          </a:p>
        </p:txBody>
      </p:sp>
    </p:spTree>
    <p:extLst>
      <p:ext uri="{BB962C8B-B14F-4D97-AF65-F5344CB8AC3E}">
        <p14:creationId xmlns:p14="http://schemas.microsoft.com/office/powerpoint/2010/main" val="12126539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9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D8BD707-D9CF-40AE-B4C6-C98DA3205C09}" type="datetimeFigureOut">
              <a:rPr lang="en-US"/>
              <a:t>6/4/2020</a:t>
            </a:fld>
            <a:endParaRPr lang="en-US"/>
          </a:p>
        </p:txBody>
      </p:sp>
      <p:sp>
        <p:nvSpPr>
          <p:cNvPr id="3" name="页脚占位符 2"/>
          <p:cNvSpPr>
            <a:spLocks noGrp="1"/>
          </p:cNvSpPr>
          <p:nvPr>
            <p:ph type="ftr" sz="quarter" idx="11"/>
          </p:nvPr>
        </p:nvSpPr>
        <p:spPr/>
        <p:txBody>
          <a:bodyPr/>
          <a:lstStyle/>
          <a:p>
            <a:endParaRPr/>
          </a:p>
        </p:txBody>
      </p:sp>
      <p:sp>
        <p:nvSpPr>
          <p:cNvPr id="4" name="灯片编号占位符 3"/>
          <p:cNvSpPr>
            <a:spLocks noGrp="1"/>
          </p:cNvSpPr>
          <p:nvPr>
            <p:ph type="sldNum" sz="quarter" idx="12"/>
          </p:nvPr>
        </p:nvSpPr>
        <p:spPr/>
        <p:txBody>
          <a:bodyPr/>
          <a:lstStyle/>
          <a:p>
            <a:fld id="{B6F15528-21DE-4FAA-801E-634DDDAF4B2B}" type="slidenum">
              <a:rPr/>
              <a:t>‹#›</a:t>
            </a:fld>
            <a:endParaRPr/>
          </a:p>
        </p:txBody>
      </p:sp>
      <p:sp>
        <p:nvSpPr>
          <p:cNvPr id="10" name="文本占位符 7">
            <a:extLst>
              <a:ext uri="{FF2B5EF4-FFF2-40B4-BE49-F238E27FC236}">
                <a16:creationId xmlns:a16="http://schemas.microsoft.com/office/drawing/2014/main" id="{130F03EB-17A6-4240-B8C9-3E860D0BDA10}"/>
              </a:ext>
            </a:extLst>
          </p:cNvPr>
          <p:cNvSpPr>
            <a:spLocks noGrp="1"/>
          </p:cNvSpPr>
          <p:nvPr>
            <p:ph type="body" sz="quarter" idx="13"/>
          </p:nvPr>
        </p:nvSpPr>
        <p:spPr>
          <a:xfrm>
            <a:off x="1066800" y="2127393"/>
            <a:ext cx="9753600" cy="392678"/>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cs typeface="Arial" panose="020B0604020202020204" pitchFamily="34" charset="0"/>
              </a:defRPr>
            </a:lvl1pPr>
          </a:lstStyle>
          <a:p>
            <a:pPr lvl="0"/>
            <a:endParaRPr lang="zh-CN" altLang="en-US" dirty="0"/>
          </a:p>
        </p:txBody>
      </p:sp>
      <p:sp>
        <p:nvSpPr>
          <p:cNvPr id="15" name="文本占位符 7">
            <a:extLst>
              <a:ext uri="{FF2B5EF4-FFF2-40B4-BE49-F238E27FC236}">
                <a16:creationId xmlns:a16="http://schemas.microsoft.com/office/drawing/2014/main" id="{1F731796-106E-4768-A172-F0F83AF11CED}"/>
              </a:ext>
            </a:extLst>
          </p:cNvPr>
          <p:cNvSpPr>
            <a:spLocks noGrp="1"/>
          </p:cNvSpPr>
          <p:nvPr>
            <p:ph type="body" sz="quarter" idx="16"/>
          </p:nvPr>
        </p:nvSpPr>
        <p:spPr>
          <a:xfrm>
            <a:off x="1066800" y="3548895"/>
            <a:ext cx="9753600" cy="392678"/>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cs typeface="Arial" panose="020B0604020202020204" pitchFamily="34" charset="0"/>
              </a:defRPr>
            </a:lvl1pPr>
          </a:lstStyle>
          <a:p>
            <a:pPr lvl="0"/>
            <a:endParaRPr lang="zh-CN" altLang="en-US" dirty="0"/>
          </a:p>
        </p:txBody>
      </p:sp>
      <p:sp>
        <p:nvSpPr>
          <p:cNvPr id="18" name="文本占位符 7">
            <a:extLst>
              <a:ext uri="{FF2B5EF4-FFF2-40B4-BE49-F238E27FC236}">
                <a16:creationId xmlns:a16="http://schemas.microsoft.com/office/drawing/2014/main" id="{17D46DD6-5474-4BB5-864D-22CE639B79E1}"/>
              </a:ext>
            </a:extLst>
          </p:cNvPr>
          <p:cNvSpPr>
            <a:spLocks noGrp="1"/>
          </p:cNvSpPr>
          <p:nvPr>
            <p:ph type="body" sz="quarter" idx="17"/>
          </p:nvPr>
        </p:nvSpPr>
        <p:spPr>
          <a:xfrm>
            <a:off x="1066800" y="4956438"/>
            <a:ext cx="9753600" cy="392678"/>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cs typeface="Arial" panose="020B0604020202020204" pitchFamily="34" charset="0"/>
              </a:defRPr>
            </a:lvl1pPr>
          </a:lstStyle>
          <a:p>
            <a:pPr lvl="0"/>
            <a:endParaRPr lang="zh-CN" altLang="en-US" dirty="0"/>
          </a:p>
        </p:txBody>
      </p:sp>
      <p:sp>
        <p:nvSpPr>
          <p:cNvPr id="5" name="文本框 4">
            <a:extLst>
              <a:ext uri="{FF2B5EF4-FFF2-40B4-BE49-F238E27FC236}">
                <a16:creationId xmlns:a16="http://schemas.microsoft.com/office/drawing/2014/main" id="{2CB477FD-BD71-4560-B797-DF1923A11E31}"/>
              </a:ext>
            </a:extLst>
          </p:cNvPr>
          <p:cNvSpPr txBox="1"/>
          <p:nvPr userDrawn="1"/>
        </p:nvSpPr>
        <p:spPr>
          <a:xfrm>
            <a:off x="990600" y="1143000"/>
            <a:ext cx="2514600" cy="584775"/>
          </a:xfrm>
          <a:prstGeom prst="rect">
            <a:avLst/>
          </a:prstGeom>
          <a:noFill/>
        </p:spPr>
        <p:txBody>
          <a:bodyPr wrap="square" rtlCol="0">
            <a:spAutoFit/>
          </a:bodyPr>
          <a:lstStyle/>
          <a:p>
            <a:r>
              <a:rPr lang="zh-CN" altLang="en-US" sz="3200" b="0" i="0" u="none" dirty="0">
                <a:solidFill>
                  <a:schemeClr val="tx1"/>
                </a:solidFill>
                <a:latin typeface="微软雅黑" panose="020B0503020204020204" charset="-122"/>
                <a:ea typeface="+mj-ea"/>
              </a:rPr>
              <a:t>主要框架</a:t>
            </a:r>
          </a:p>
        </p:txBody>
      </p:sp>
    </p:spTree>
    <p:extLst>
      <p:ext uri="{BB962C8B-B14F-4D97-AF65-F5344CB8AC3E}">
        <p14:creationId xmlns:p14="http://schemas.microsoft.com/office/powerpoint/2010/main" val="18724414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0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D8BD707-D9CF-40AE-B4C6-C98DA3205C09}" type="datetimeFigureOut">
              <a:rPr lang="en-US"/>
              <a:t>6/4/2020</a:t>
            </a:fld>
            <a:endParaRPr lang="en-US"/>
          </a:p>
        </p:txBody>
      </p:sp>
      <p:sp>
        <p:nvSpPr>
          <p:cNvPr id="3" name="页脚占位符 2"/>
          <p:cNvSpPr>
            <a:spLocks noGrp="1"/>
          </p:cNvSpPr>
          <p:nvPr>
            <p:ph type="ftr" sz="quarter" idx="11"/>
          </p:nvPr>
        </p:nvSpPr>
        <p:spPr/>
        <p:txBody>
          <a:bodyPr/>
          <a:lstStyle/>
          <a:p>
            <a:endParaRPr/>
          </a:p>
        </p:txBody>
      </p:sp>
      <p:sp>
        <p:nvSpPr>
          <p:cNvPr id="4" name="灯片编号占位符 3"/>
          <p:cNvSpPr>
            <a:spLocks noGrp="1"/>
          </p:cNvSpPr>
          <p:nvPr>
            <p:ph type="sldNum" sz="quarter" idx="12"/>
          </p:nvPr>
        </p:nvSpPr>
        <p:spPr/>
        <p:txBody>
          <a:bodyPr/>
          <a:lstStyle/>
          <a:p>
            <a:fld id="{B6F15528-21DE-4FAA-801E-634DDDAF4B2B}" type="slidenum">
              <a:rPr/>
              <a:t>‹#›</a:t>
            </a:fld>
            <a:endParaRPr/>
          </a:p>
        </p:txBody>
      </p:sp>
      <p:sp>
        <p:nvSpPr>
          <p:cNvPr id="10" name="文本占位符 7">
            <a:extLst>
              <a:ext uri="{FF2B5EF4-FFF2-40B4-BE49-F238E27FC236}">
                <a16:creationId xmlns:a16="http://schemas.microsoft.com/office/drawing/2014/main" id="{130F03EB-17A6-4240-B8C9-3E860D0BDA10}"/>
              </a:ext>
            </a:extLst>
          </p:cNvPr>
          <p:cNvSpPr>
            <a:spLocks noGrp="1"/>
          </p:cNvSpPr>
          <p:nvPr>
            <p:ph type="body" sz="quarter" idx="13"/>
          </p:nvPr>
        </p:nvSpPr>
        <p:spPr>
          <a:xfrm>
            <a:off x="1066800" y="2127393"/>
            <a:ext cx="9753600" cy="392678"/>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cs typeface="Arial" panose="020B0604020202020204" pitchFamily="34" charset="0"/>
              </a:defRPr>
            </a:lvl1pPr>
          </a:lstStyle>
          <a:p>
            <a:pPr lvl="0"/>
            <a:endParaRPr lang="zh-CN" altLang="en-US" dirty="0"/>
          </a:p>
        </p:txBody>
      </p:sp>
      <p:sp>
        <p:nvSpPr>
          <p:cNvPr id="15" name="文本占位符 7">
            <a:extLst>
              <a:ext uri="{FF2B5EF4-FFF2-40B4-BE49-F238E27FC236}">
                <a16:creationId xmlns:a16="http://schemas.microsoft.com/office/drawing/2014/main" id="{1F731796-106E-4768-A172-F0F83AF11CED}"/>
              </a:ext>
            </a:extLst>
          </p:cNvPr>
          <p:cNvSpPr>
            <a:spLocks noGrp="1"/>
          </p:cNvSpPr>
          <p:nvPr>
            <p:ph type="body" sz="quarter" idx="16"/>
          </p:nvPr>
        </p:nvSpPr>
        <p:spPr>
          <a:xfrm>
            <a:off x="1066800" y="3548895"/>
            <a:ext cx="9753600" cy="392678"/>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cs typeface="Arial" panose="020B0604020202020204" pitchFamily="34" charset="0"/>
              </a:defRPr>
            </a:lvl1pPr>
          </a:lstStyle>
          <a:p>
            <a:pPr lvl="0"/>
            <a:endParaRPr lang="zh-CN" altLang="en-US" dirty="0"/>
          </a:p>
        </p:txBody>
      </p:sp>
      <p:sp>
        <p:nvSpPr>
          <p:cNvPr id="18" name="文本占位符 7">
            <a:extLst>
              <a:ext uri="{FF2B5EF4-FFF2-40B4-BE49-F238E27FC236}">
                <a16:creationId xmlns:a16="http://schemas.microsoft.com/office/drawing/2014/main" id="{17D46DD6-5474-4BB5-864D-22CE639B79E1}"/>
              </a:ext>
            </a:extLst>
          </p:cNvPr>
          <p:cNvSpPr>
            <a:spLocks noGrp="1"/>
          </p:cNvSpPr>
          <p:nvPr>
            <p:ph type="body" sz="quarter" idx="17"/>
          </p:nvPr>
        </p:nvSpPr>
        <p:spPr>
          <a:xfrm>
            <a:off x="1066800" y="4956438"/>
            <a:ext cx="9753600" cy="392678"/>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cs typeface="Arial" panose="020B0604020202020204" pitchFamily="34" charset="0"/>
              </a:defRPr>
            </a:lvl1pPr>
          </a:lstStyle>
          <a:p>
            <a:pPr lvl="0"/>
            <a:endParaRPr lang="zh-CN" altLang="en-US" dirty="0"/>
          </a:p>
        </p:txBody>
      </p:sp>
      <p:sp>
        <p:nvSpPr>
          <p:cNvPr id="5" name="文本框 4">
            <a:extLst>
              <a:ext uri="{FF2B5EF4-FFF2-40B4-BE49-F238E27FC236}">
                <a16:creationId xmlns:a16="http://schemas.microsoft.com/office/drawing/2014/main" id="{2CB477FD-BD71-4560-B797-DF1923A11E31}"/>
              </a:ext>
            </a:extLst>
          </p:cNvPr>
          <p:cNvSpPr txBox="1"/>
          <p:nvPr userDrawn="1"/>
        </p:nvSpPr>
        <p:spPr>
          <a:xfrm>
            <a:off x="990600" y="1143000"/>
            <a:ext cx="2514600" cy="584775"/>
          </a:xfrm>
          <a:prstGeom prst="rect">
            <a:avLst/>
          </a:prstGeom>
          <a:noFill/>
        </p:spPr>
        <p:txBody>
          <a:bodyPr wrap="square" rtlCol="0">
            <a:spAutoFit/>
          </a:bodyPr>
          <a:lstStyle/>
          <a:p>
            <a:r>
              <a:rPr lang="zh-CN" altLang="en-US" sz="3200" b="0" i="0" u="none" dirty="0">
                <a:solidFill>
                  <a:schemeClr val="tx1"/>
                </a:solidFill>
                <a:latin typeface="微软雅黑" panose="020B0503020204020204" charset="-122"/>
                <a:ea typeface="+mj-ea"/>
              </a:rPr>
              <a:t>实验</a:t>
            </a:r>
          </a:p>
        </p:txBody>
      </p:sp>
    </p:spTree>
    <p:extLst>
      <p:ext uri="{BB962C8B-B14F-4D97-AF65-F5344CB8AC3E}">
        <p14:creationId xmlns:p14="http://schemas.microsoft.com/office/powerpoint/2010/main" val="12672258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6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D8BD707-D9CF-40AE-B4C6-C98DA3205C09}" type="datetimeFigureOut">
              <a:rPr lang="en-US"/>
              <a:t>6/4/2020</a:t>
            </a:fld>
            <a:endParaRPr lang="en-US"/>
          </a:p>
        </p:txBody>
      </p:sp>
      <p:sp>
        <p:nvSpPr>
          <p:cNvPr id="3" name="页脚占位符 2"/>
          <p:cNvSpPr>
            <a:spLocks noGrp="1"/>
          </p:cNvSpPr>
          <p:nvPr>
            <p:ph type="ftr" sz="quarter" idx="11"/>
          </p:nvPr>
        </p:nvSpPr>
        <p:spPr/>
        <p:txBody>
          <a:bodyPr/>
          <a:lstStyle/>
          <a:p>
            <a:endParaRPr/>
          </a:p>
        </p:txBody>
      </p:sp>
      <p:sp>
        <p:nvSpPr>
          <p:cNvPr id="4" name="灯片编号占位符 3"/>
          <p:cNvSpPr>
            <a:spLocks noGrp="1"/>
          </p:cNvSpPr>
          <p:nvPr>
            <p:ph type="sldNum" sz="quarter" idx="12"/>
          </p:nvPr>
        </p:nvSpPr>
        <p:spPr/>
        <p:txBody>
          <a:bodyPr/>
          <a:lstStyle/>
          <a:p>
            <a:fld id="{B6F15528-21DE-4FAA-801E-634DDDAF4B2B}" type="slidenum">
              <a:rPr/>
              <a:t>‹#›</a:t>
            </a:fld>
            <a:endParaRPr/>
          </a:p>
        </p:txBody>
      </p:sp>
      <p:sp>
        <p:nvSpPr>
          <p:cNvPr id="8" name="文本占位符 7">
            <a:extLst>
              <a:ext uri="{FF2B5EF4-FFF2-40B4-BE49-F238E27FC236}">
                <a16:creationId xmlns:a16="http://schemas.microsoft.com/office/drawing/2014/main" id="{A83DEDF1-6C39-4C48-9008-BCC41E8FA838}"/>
              </a:ext>
            </a:extLst>
          </p:cNvPr>
          <p:cNvSpPr>
            <a:spLocks noGrp="1"/>
          </p:cNvSpPr>
          <p:nvPr>
            <p:ph type="body" sz="quarter" idx="13"/>
          </p:nvPr>
        </p:nvSpPr>
        <p:spPr>
          <a:xfrm>
            <a:off x="1066800" y="2382520"/>
            <a:ext cx="10058400" cy="369332"/>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cs typeface="Arial" panose="020B0604020202020204" pitchFamily="34" charset="0"/>
              </a:defRPr>
            </a:lvl1pPr>
          </a:lstStyle>
          <a:p>
            <a:pPr lvl="0"/>
            <a:endParaRPr lang="zh-CN" altLang="en-US" dirty="0"/>
          </a:p>
        </p:txBody>
      </p:sp>
      <p:sp>
        <p:nvSpPr>
          <p:cNvPr id="13" name="文本占位符 7">
            <a:extLst>
              <a:ext uri="{FF2B5EF4-FFF2-40B4-BE49-F238E27FC236}">
                <a16:creationId xmlns:a16="http://schemas.microsoft.com/office/drawing/2014/main" id="{EB62C185-07BD-4CC2-BA4C-0E10231D4674}"/>
              </a:ext>
            </a:extLst>
          </p:cNvPr>
          <p:cNvSpPr>
            <a:spLocks noGrp="1"/>
          </p:cNvSpPr>
          <p:nvPr>
            <p:ph type="body" sz="quarter" idx="16"/>
          </p:nvPr>
        </p:nvSpPr>
        <p:spPr>
          <a:xfrm>
            <a:off x="1066800" y="3302792"/>
            <a:ext cx="10058400" cy="369332"/>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cs typeface="Arial" panose="020B0604020202020204" pitchFamily="34" charset="0"/>
              </a:defRPr>
            </a:lvl1pPr>
          </a:lstStyle>
          <a:p>
            <a:pPr lvl="0"/>
            <a:endParaRPr lang="zh-CN" altLang="en-US" dirty="0"/>
          </a:p>
        </p:txBody>
      </p:sp>
      <p:sp>
        <p:nvSpPr>
          <p:cNvPr id="9" name="文本框 8">
            <a:extLst>
              <a:ext uri="{FF2B5EF4-FFF2-40B4-BE49-F238E27FC236}">
                <a16:creationId xmlns:a16="http://schemas.microsoft.com/office/drawing/2014/main" id="{D5DCF676-4325-4848-B5A1-F76150E518A2}"/>
              </a:ext>
            </a:extLst>
          </p:cNvPr>
          <p:cNvSpPr txBox="1"/>
          <p:nvPr userDrawn="1"/>
        </p:nvSpPr>
        <p:spPr>
          <a:xfrm>
            <a:off x="990600" y="1169760"/>
            <a:ext cx="3735371" cy="584775"/>
          </a:xfrm>
          <a:prstGeom prst="rect">
            <a:avLst/>
          </a:prstGeom>
          <a:noFill/>
        </p:spPr>
        <p:txBody>
          <a:bodyPr wrap="square" rtlCol="0">
            <a:spAutoFit/>
          </a:bodyPr>
          <a:lstStyle/>
          <a:p>
            <a:r>
              <a:rPr lang="zh-CN" altLang="en-US" sz="3200" b="0" dirty="0">
                <a:solidFill>
                  <a:srgbClr val="000000"/>
                </a:solidFill>
                <a:effectLst/>
                <a:latin typeface="Consolas" panose="020B0609020204030204" pitchFamily="49" charset="0"/>
              </a:rPr>
              <a:t>启发性或普适性</a:t>
            </a:r>
          </a:p>
        </p:txBody>
      </p:sp>
    </p:spTree>
    <p:extLst>
      <p:ext uri="{BB962C8B-B14F-4D97-AF65-F5344CB8AC3E}">
        <p14:creationId xmlns:p14="http://schemas.microsoft.com/office/powerpoint/2010/main" val="30097316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7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D8BD707-D9CF-40AE-B4C6-C98DA3205C09}" type="datetimeFigureOut">
              <a:rPr lang="en-US"/>
              <a:t>6/4/2020</a:t>
            </a:fld>
            <a:endParaRPr lang="en-US"/>
          </a:p>
        </p:txBody>
      </p:sp>
      <p:sp>
        <p:nvSpPr>
          <p:cNvPr id="3" name="页脚占位符 2"/>
          <p:cNvSpPr>
            <a:spLocks noGrp="1"/>
          </p:cNvSpPr>
          <p:nvPr>
            <p:ph type="ftr" sz="quarter" idx="11"/>
          </p:nvPr>
        </p:nvSpPr>
        <p:spPr/>
        <p:txBody>
          <a:bodyPr/>
          <a:lstStyle/>
          <a:p>
            <a:endParaRPr/>
          </a:p>
        </p:txBody>
      </p:sp>
      <p:sp>
        <p:nvSpPr>
          <p:cNvPr id="4" name="灯片编号占位符 3"/>
          <p:cNvSpPr>
            <a:spLocks noGrp="1"/>
          </p:cNvSpPr>
          <p:nvPr>
            <p:ph type="sldNum" sz="quarter" idx="12"/>
          </p:nvPr>
        </p:nvSpPr>
        <p:spPr/>
        <p:txBody>
          <a:bodyPr/>
          <a:lstStyle/>
          <a:p>
            <a:fld id="{B6F15528-21DE-4FAA-801E-634DDDAF4B2B}" type="slidenum">
              <a:rPr/>
              <a:t>‹#›</a:t>
            </a:fld>
            <a:endParaRPr/>
          </a:p>
        </p:txBody>
      </p:sp>
      <p:sp>
        <p:nvSpPr>
          <p:cNvPr id="8" name="文本占位符 7">
            <a:extLst>
              <a:ext uri="{FF2B5EF4-FFF2-40B4-BE49-F238E27FC236}">
                <a16:creationId xmlns:a16="http://schemas.microsoft.com/office/drawing/2014/main" id="{A83DEDF1-6C39-4C48-9008-BCC41E8FA838}"/>
              </a:ext>
            </a:extLst>
          </p:cNvPr>
          <p:cNvSpPr>
            <a:spLocks noGrp="1"/>
          </p:cNvSpPr>
          <p:nvPr>
            <p:ph type="body" sz="quarter" idx="13"/>
          </p:nvPr>
        </p:nvSpPr>
        <p:spPr>
          <a:xfrm>
            <a:off x="1066800" y="2382520"/>
            <a:ext cx="10058400" cy="369332"/>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cs typeface="Arial" panose="020B0604020202020204" pitchFamily="34" charset="0"/>
              </a:defRPr>
            </a:lvl1pPr>
          </a:lstStyle>
          <a:p>
            <a:pPr lvl="0"/>
            <a:endParaRPr lang="zh-CN" altLang="en-US" dirty="0"/>
          </a:p>
        </p:txBody>
      </p:sp>
      <p:sp>
        <p:nvSpPr>
          <p:cNvPr id="13" name="文本占位符 7">
            <a:extLst>
              <a:ext uri="{FF2B5EF4-FFF2-40B4-BE49-F238E27FC236}">
                <a16:creationId xmlns:a16="http://schemas.microsoft.com/office/drawing/2014/main" id="{EB62C185-07BD-4CC2-BA4C-0E10231D4674}"/>
              </a:ext>
            </a:extLst>
          </p:cNvPr>
          <p:cNvSpPr>
            <a:spLocks noGrp="1"/>
          </p:cNvSpPr>
          <p:nvPr>
            <p:ph type="body" sz="quarter" idx="16"/>
          </p:nvPr>
        </p:nvSpPr>
        <p:spPr>
          <a:xfrm>
            <a:off x="1066800" y="3302792"/>
            <a:ext cx="10058400" cy="369332"/>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cs typeface="Arial" panose="020B0604020202020204" pitchFamily="34" charset="0"/>
              </a:defRPr>
            </a:lvl1pPr>
          </a:lstStyle>
          <a:p>
            <a:pPr lvl="0"/>
            <a:endParaRPr lang="zh-CN" altLang="en-US" dirty="0"/>
          </a:p>
        </p:txBody>
      </p:sp>
      <p:sp>
        <p:nvSpPr>
          <p:cNvPr id="9" name="文本框 8">
            <a:extLst>
              <a:ext uri="{FF2B5EF4-FFF2-40B4-BE49-F238E27FC236}">
                <a16:creationId xmlns:a16="http://schemas.microsoft.com/office/drawing/2014/main" id="{D5DCF676-4325-4848-B5A1-F76150E518A2}"/>
              </a:ext>
            </a:extLst>
          </p:cNvPr>
          <p:cNvSpPr txBox="1"/>
          <p:nvPr userDrawn="1"/>
        </p:nvSpPr>
        <p:spPr>
          <a:xfrm>
            <a:off x="990600" y="1169760"/>
            <a:ext cx="3735371" cy="584775"/>
          </a:xfrm>
          <a:prstGeom prst="rect">
            <a:avLst/>
          </a:prstGeom>
          <a:noFill/>
        </p:spPr>
        <p:txBody>
          <a:bodyPr wrap="square" rtlCol="0">
            <a:spAutoFit/>
          </a:bodyPr>
          <a:lstStyle/>
          <a:p>
            <a:r>
              <a:rPr lang="zh-CN" altLang="en-US" sz="3200" b="0" dirty="0">
                <a:solidFill>
                  <a:srgbClr val="000000"/>
                </a:solidFill>
                <a:effectLst/>
                <a:latin typeface="Consolas" panose="020B0609020204030204" pitchFamily="49" charset="0"/>
              </a:rPr>
              <a:t>总结</a:t>
            </a:r>
          </a:p>
        </p:txBody>
      </p:sp>
    </p:spTree>
    <p:extLst>
      <p:ext uri="{BB962C8B-B14F-4D97-AF65-F5344CB8AC3E}">
        <p14:creationId xmlns:p14="http://schemas.microsoft.com/office/powerpoint/2010/main" val="2736304630"/>
      </p:ext>
    </p:extLst>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slideLayouts/slideLayout12.xml" Type="http://schemas.openxmlformats.org/officeDocument/2006/relationships/slideLayout"/><Relationship Id="rId13" Target="../slideLayouts/slideLayout13.xml" Type="http://schemas.openxmlformats.org/officeDocument/2006/relationships/slideLayout"/><Relationship Id="rId14" Target="../slideLayouts/slideLayout14.xml" Type="http://schemas.openxmlformats.org/officeDocument/2006/relationships/slideLayout"/><Relationship Id="rId15" Target="../slideLayouts/slideLayout15.xml" Type="http://schemas.openxmlformats.org/officeDocument/2006/relationships/slideLayout"/><Relationship Id="rId16" Target="../slideLayouts/slideLayout16.xml" Type="http://schemas.openxmlformats.org/officeDocument/2006/relationships/slideLayout"/><Relationship Id="rId17" Target="../slideLayouts/slideLayout17.xml" Type="http://schemas.openxmlformats.org/officeDocument/2006/relationships/slideLayout"/><Relationship Id="rId18" Target="../slideLayouts/slideLayout18.xml" Type="http://schemas.openxmlformats.org/officeDocument/2006/relationships/slideLayout"/><Relationship Id="rId19" Target="../slideLayouts/slideLayout19.xml" Type="http://schemas.openxmlformats.org/officeDocument/2006/relationships/slideLayout"/><Relationship Id="rId2" Target="../slideLayouts/slideLayout2.xml" Type="http://schemas.openxmlformats.org/officeDocument/2006/relationships/slideLayout"/><Relationship Id="rId20" Target="../slideLayouts/slideLayout20.xml" Type="http://schemas.openxmlformats.org/officeDocument/2006/relationships/slideLayout"/><Relationship Id="rId21" Target="../slideLayouts/slideLayout21.xml" Type="http://schemas.openxmlformats.org/officeDocument/2006/relationships/slideLayout"/><Relationship Id="rId22" Target="../slideLayouts/slideLayout22.xml" Type="http://schemas.openxmlformats.org/officeDocument/2006/relationships/slideLayout"/><Relationship Id="rId23" Target="../slideLayouts/slideLayout23.xml" Type="http://schemas.openxmlformats.org/officeDocument/2006/relationships/slideLayout"/><Relationship Id="rId24" Target="../theme/theme1.xml" Type="http://schemas.openxmlformats.org/officeDocument/2006/relationships/theme"/><Relationship Id="rId25" Target="../media/image1.png" Type="http://schemas.openxmlformats.org/officeDocument/2006/relationships/image"/><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userDrawn="1"/>
        </p:nvSpPr>
        <p:spPr>
          <a:xfrm>
            <a:off x="0" y="999744"/>
            <a:ext cx="11280648" cy="15239"/>
          </a:xfrm>
          <a:prstGeom prst="rect">
            <a:avLst/>
          </a:prstGeom>
          <a:blipFill>
            <a:blip r:embed="rId25" cstate="print"/>
            <a:stretch>
              <a:fillRect/>
            </a:stretch>
          </a:blipFill>
        </p:spPr>
        <p:txBody>
          <a:bodyPr wrap="square" lIns="0" tIns="0" rIns="0" bIns="0" rtlCol="0"/>
          <a:lstStyle/>
          <a:p>
            <a:endParaRPr/>
          </a:p>
        </p:txBody>
      </p:sp>
      <p:sp>
        <p:nvSpPr>
          <p:cNvPr id="17" name="bg object 17"/>
          <p:cNvSpPr/>
          <p:nvPr userDrawn="1"/>
        </p:nvSpPr>
        <p:spPr>
          <a:xfrm>
            <a:off x="0" y="851839"/>
            <a:ext cx="3430270" cy="78740"/>
          </a:xfrm>
          <a:custGeom>
            <a:avLst/>
            <a:gdLst/>
            <a:ahLst/>
            <a:cxnLst/>
            <a:rect l="l" t="t" r="r" b="b"/>
            <a:pathLst>
              <a:path w="3430270" h="78740">
                <a:moveTo>
                  <a:pt x="1967522" y="78371"/>
                </a:moveTo>
                <a:lnTo>
                  <a:pt x="1820646" y="0"/>
                </a:lnTo>
                <a:lnTo>
                  <a:pt x="0" y="0"/>
                </a:lnTo>
                <a:lnTo>
                  <a:pt x="0" y="78371"/>
                </a:lnTo>
                <a:lnTo>
                  <a:pt x="1967522" y="78371"/>
                </a:lnTo>
                <a:close/>
              </a:path>
              <a:path w="3430270" h="78740">
                <a:moveTo>
                  <a:pt x="3429825" y="78371"/>
                </a:moveTo>
                <a:lnTo>
                  <a:pt x="3301911" y="0"/>
                </a:lnTo>
                <a:lnTo>
                  <a:pt x="1941677" y="0"/>
                </a:lnTo>
                <a:lnTo>
                  <a:pt x="2069592" y="78371"/>
                </a:lnTo>
                <a:lnTo>
                  <a:pt x="3429825" y="78371"/>
                </a:lnTo>
                <a:close/>
              </a:path>
            </a:pathLst>
          </a:custGeom>
          <a:solidFill>
            <a:srgbClr val="61D6FE"/>
          </a:solidFill>
        </p:spPr>
        <p:txBody>
          <a:bodyPr wrap="square" lIns="0" tIns="0" rIns="0" bIns="0" rtlCol="0"/>
          <a:lstStyle/>
          <a:p>
            <a:endParaRPr/>
          </a:p>
        </p:txBody>
      </p:sp>
      <p:sp>
        <p:nvSpPr>
          <p:cNvPr id="18" name="bg object 18"/>
          <p:cNvSpPr/>
          <p:nvPr userDrawn="1"/>
        </p:nvSpPr>
        <p:spPr>
          <a:xfrm>
            <a:off x="3403980" y="851839"/>
            <a:ext cx="2320290" cy="78740"/>
          </a:xfrm>
          <a:custGeom>
            <a:avLst/>
            <a:gdLst/>
            <a:ahLst/>
            <a:cxnLst/>
            <a:rect l="l" t="t" r="r" b="b"/>
            <a:pathLst>
              <a:path w="2320290" h="78740">
                <a:moveTo>
                  <a:pt x="1033424" y="78371"/>
                </a:moveTo>
                <a:lnTo>
                  <a:pt x="905510" y="0"/>
                </a:lnTo>
                <a:lnTo>
                  <a:pt x="0" y="0"/>
                </a:lnTo>
                <a:lnTo>
                  <a:pt x="127914" y="78371"/>
                </a:lnTo>
                <a:lnTo>
                  <a:pt x="1033424" y="78371"/>
                </a:lnTo>
                <a:close/>
              </a:path>
              <a:path w="2320290" h="78740">
                <a:moveTo>
                  <a:pt x="1462290" y="78371"/>
                </a:moveTo>
                <a:lnTo>
                  <a:pt x="1334376" y="0"/>
                </a:lnTo>
                <a:lnTo>
                  <a:pt x="1007579" y="0"/>
                </a:lnTo>
                <a:lnTo>
                  <a:pt x="1135494" y="78371"/>
                </a:lnTo>
                <a:lnTo>
                  <a:pt x="1462290" y="78371"/>
                </a:lnTo>
                <a:close/>
              </a:path>
              <a:path w="2320290" h="78740">
                <a:moveTo>
                  <a:pt x="1891157" y="78371"/>
                </a:moveTo>
                <a:lnTo>
                  <a:pt x="1763229" y="0"/>
                </a:lnTo>
                <a:lnTo>
                  <a:pt x="1436446" y="0"/>
                </a:lnTo>
                <a:lnTo>
                  <a:pt x="1564360" y="78371"/>
                </a:lnTo>
                <a:lnTo>
                  <a:pt x="1891157" y="78371"/>
                </a:lnTo>
                <a:close/>
              </a:path>
              <a:path w="2320290" h="78740">
                <a:moveTo>
                  <a:pt x="2320010" y="78371"/>
                </a:moveTo>
                <a:lnTo>
                  <a:pt x="2192096" y="0"/>
                </a:lnTo>
                <a:lnTo>
                  <a:pt x="1865299" y="0"/>
                </a:lnTo>
                <a:lnTo>
                  <a:pt x="1993214" y="78371"/>
                </a:lnTo>
                <a:lnTo>
                  <a:pt x="2320010" y="78371"/>
                </a:lnTo>
                <a:close/>
              </a:path>
            </a:pathLst>
          </a:custGeom>
          <a:solidFill>
            <a:srgbClr val="61D6FE">
              <a:alpha val="14898"/>
            </a:srgbClr>
          </a:solidFill>
        </p:spPr>
        <p:txBody>
          <a:bodyPr wrap="square" lIns="0" tIns="0" rIns="0" bIns="0" rtlCol="0"/>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6/4/2020</a:t>
            </a:fld>
            <a:endParaRPr lang="en-US"/>
          </a:p>
        </p:txBody>
      </p:sp>
      <p:sp>
        <p:nvSpPr>
          <p:cNvPr id="6" name="Holder 6"/>
          <p:cNvSpPr>
            <a:spLocks noGrp="1"/>
          </p:cNvSpPr>
          <p:nvPr>
            <p:ph type="sldNum" sz="quarter" idx="7"/>
          </p:nvPr>
        </p:nvSpPr>
        <p:spPr>
          <a:xfrm>
            <a:off x="8778240" y="6377940"/>
            <a:ext cx="280416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rPr/>
              <a:t>‹#›</a:t>
            </a:fld>
            <a:endParaRPr/>
          </a:p>
        </p:txBody>
      </p:sp>
      <p:sp>
        <p:nvSpPr>
          <p:cNvPr id="7" name="object 2"/>
          <p:cNvSpPr txBox="1">
            <a:spLocks noGrp="1"/>
          </p:cNvSpPr>
          <p:nvPr userDrawn="1"/>
        </p:nvSpPr>
        <p:spPr>
          <a:xfrm>
            <a:off x="205270" y="254375"/>
            <a:ext cx="1623530" cy="355225"/>
          </a:xfrm>
          <a:prstGeom prst="rect">
            <a:avLst/>
          </a:prstGeom>
          <a:ln w="38100">
            <a:solidFill>
              <a:srgbClr val="49BB88"/>
            </a:solidFill>
          </a:ln>
        </p:spPr>
        <p:txBody>
          <a:bodyPr vert="horz" wrap="square" lIns="0" tIns="77470" rIns="0" bIns="0" rtlCol="0">
            <a:spAutoFit/>
          </a:bodyPr>
          <a:lstStyle>
            <a:lvl1pPr>
              <a:defRPr sz="3200" b="0" i="0">
                <a:solidFill>
                  <a:schemeClr val="tx1"/>
                </a:solidFill>
                <a:latin typeface="微软雅黑" panose="020B0503020204020204" charset="-122"/>
                <a:ea typeface="+mj-ea"/>
                <a:cs typeface="微软雅黑" panose="020B0503020204020204" charset="-122"/>
              </a:defRPr>
            </a:lvl1pPr>
          </a:lstStyle>
          <a:p>
            <a:pPr marL="155575">
              <a:lnSpc>
                <a:spcPct val="100000"/>
              </a:lnSpc>
              <a:spcBef>
                <a:spcPts val="610"/>
              </a:spcBef>
            </a:pPr>
            <a:r>
              <a:rPr sz="1800" b="1" spc="1350" dirty="0">
                <a:solidFill>
                  <a:srgbClr val="49BB88"/>
                </a:solidFill>
                <a:latin typeface="Microsoft JhengHei UI" panose="020B0604030504040204" charset="-120"/>
                <a:cs typeface="Microsoft JhengHei UI" panose="020B0604030504040204" charset="-120"/>
              </a:rPr>
              <a:t>  </a:t>
            </a:r>
            <a:endParaRPr sz="1800">
              <a:latin typeface="Microsoft JhengHei UI" panose="020B0604030504040204" charset="-120"/>
              <a:cs typeface="Microsoft JhengHei UI" panose="020B0604030504040204" charset="-120"/>
            </a:endParaRPr>
          </a:p>
        </p:txBody>
      </p:sp>
      <p:sp>
        <p:nvSpPr>
          <p:cNvPr id="12" name="内容占位符 18">
            <a:extLst>
              <a:ext uri="{FF2B5EF4-FFF2-40B4-BE49-F238E27FC236}">
                <a16:creationId xmlns:a16="http://schemas.microsoft.com/office/drawing/2014/main" id="{83B1EB43-E8F5-4F9F-926C-CC037DB9878D}"/>
              </a:ext>
            </a:extLst>
          </p:cNvPr>
          <p:cNvSpPr txBox="1">
            <a:spLocks/>
          </p:cNvSpPr>
          <p:nvPr userDrawn="1"/>
        </p:nvSpPr>
        <p:spPr>
          <a:xfrm>
            <a:off x="228600" y="254375"/>
            <a:ext cx="4648200" cy="279025"/>
          </a:xfrm>
          <a:prstGeom prst="rect">
            <a:avLst/>
          </a:prstGeom>
        </p:spPr>
        <p:txBody>
          <a:bodyPr/>
          <a:lstStyle>
            <a:lvl1pPr marL="0">
              <a:defRPr lang="zh-CN" altLang="en-US" sz="1800" kern="1200" dirty="0" smtClean="0">
                <a:solidFill>
                  <a:schemeClr val="tx1"/>
                </a:solidFill>
                <a:latin typeface="Arial" panose="020B0604020202020204" pitchFamily="34" charset="0"/>
                <a:ea typeface="+mn-ea"/>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altLang="zh-CN" dirty="0"/>
              <a:t>Hello</a:t>
            </a:r>
            <a:r>
              <a:rPr lang="zh-CN" altLang="en-US" dirty="0"/>
              <a:t>，炼丹师</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6" r:id="rId3"/>
    <p:sldLayoutId id="2147483664" r:id="rId4"/>
    <p:sldLayoutId id="2147483665" r:id="rId5"/>
    <p:sldLayoutId id="2147483669" r:id="rId6"/>
    <p:sldLayoutId id="2147483670" r:id="rId7"/>
    <p:sldLayoutId id="2147483666" r:id="rId8"/>
    <p:sldLayoutId id="2147483667" r:id="rId9"/>
    <p:sldLayoutId id="2147483668" r:id="rId10"/>
    <p:sldLayoutId id="2147483657" r:id="rId11"/>
    <p:sldLayoutId id="2147483662" r:id="rId12"/>
    <p:sldLayoutId id="2147483652" r:id="rId13"/>
    <p:sldLayoutId id="2147483663" r:id="rId14"/>
    <p:sldLayoutId id="2147483658" r:id="rId15"/>
    <p:sldLayoutId id="2147483661" r:id="rId16"/>
    <p:sldLayoutId id="2147483659" r:id="rId17"/>
    <p:sldLayoutId id="2147483660" r:id="rId18"/>
    <p:sldLayoutId id="2147483671" r:id="rId19"/>
    <p:sldLayoutId id="2147483672" r:id="rId20"/>
    <p:sldLayoutId id="2147483674" r:id="rId21"/>
    <p:sldLayoutId id="2147483673" r:id="rId22"/>
    <p:sldLayoutId id="2147483675" r:id="rId23"/>
  </p:sldLayoutIdLst>
  <p:txStyles>
    <p:titleStyle>
      <a:lvl1pPr>
        <a:defRPr u="none">
          <a:latin typeface="Arial" panose="020B0604020202020204" pitchFamily="34" charset="0"/>
          <a:ea typeface="+mj-ea"/>
          <a:cs typeface="Arial" panose="020B0604020202020204" pitchFamily="34" charset="0"/>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1.xml" Type="http://schemas.openxmlformats.org/officeDocument/2006/relationships/slideLayout"/></Relationships>
</file>

<file path=ppt/slides/_rels/slide10.xml.rels><?xml version="1.0" encoding="UTF-8" standalone="yes"?><Relationships xmlns="http://schemas.openxmlformats.org/package/2006/relationships"><Relationship Id="rId1" Target="../slideLayouts/slideLayout13.xml" Type="http://schemas.openxmlformats.org/officeDocument/2006/relationships/slideLayout"/></Relationships>
</file>

<file path=ppt/slides/_rels/slide11.xml.rels><?xml version="1.0" encoding="UTF-8" standalone="yes"?><Relationships xmlns="http://schemas.openxmlformats.org/package/2006/relationships"><Relationship Id="rId1" Target="../slideLayouts/slideLayout1.xml" Type="http://schemas.openxmlformats.org/officeDocument/2006/relationships/slideLayout"/></Relationships>
</file>

<file path=ppt/slides/_rels/slide12.xml.rels><?xml version="1.0" encoding="UTF-8" standalone="yes"?><Relationships xmlns="http://schemas.openxmlformats.org/package/2006/relationships"><Relationship Id="rId1" Target="../slideLayouts/slideLayout22.xml" Type="http://schemas.openxmlformats.org/officeDocument/2006/relationships/slideLayout"/><Relationship Id="rId2" Target="../media/image10.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5.xml" Type="http://schemas.openxmlformats.org/officeDocument/2006/relationships/slideLayout"/></Relationships>
</file>

<file path=ppt/slides/_rels/slide14.xml.rels><?xml version="1.0" encoding="UTF-8" standalone="yes"?><Relationships xmlns="http://schemas.openxmlformats.org/package/2006/relationships"><Relationship Id="rId1" Target="../slideLayouts/slideLayout6.xml" Type="http://schemas.openxmlformats.org/officeDocument/2006/relationships/slideLayout"/><Relationship Id="rId2" Target="../media/image10.png" Type="http://schemas.openxmlformats.org/officeDocument/2006/relationships/image"/><Relationship Id="rId3" Target="../media/image11.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22.xml" Type="http://schemas.openxmlformats.org/officeDocument/2006/relationships/slideLayout"/></Relationships>
</file>

<file path=ppt/slides/_rels/slide16.xml.rels><?xml version="1.0" encoding="UTF-8" standalone="yes"?><Relationships xmlns="http://schemas.openxmlformats.org/package/2006/relationships"><Relationship Id="rId1" Target="../slideLayouts/slideLayout22.xml" Type="http://schemas.openxmlformats.org/officeDocument/2006/relationships/slideLayout"/><Relationship Id="rId2" Target="../media/image12.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9.xml.rels><?xml version="1.0" encoding="UTF-8" standalone="yes"?><Relationships xmlns="http://schemas.openxmlformats.org/package/2006/relationships"><Relationship Id="rId1" Target="../slideLayouts/slideLayout15.xml" Type="http://schemas.openxmlformats.org/officeDocument/2006/relationships/slideLayout"/></Relationships>
</file>

<file path=ppt/slides/_rels/slide2.xml.rels><?xml version="1.0" encoding="UTF-8" standalone="yes"?><Relationships xmlns="http://schemas.openxmlformats.org/package/2006/relationships"><Relationship Id="rId1" Target="../slideLayouts/slideLayout3.xml" Type="http://schemas.openxmlformats.org/officeDocument/2006/relationships/slideLayout"/><Relationship Id="rId2" Target="../notesSlides/notesSlide1.xml" Type="http://schemas.openxmlformats.org/officeDocument/2006/relationships/notesSlide"/><Relationship Id="rId3" Target="../media/image2.jpeg" Type="http://schemas.openxmlformats.org/officeDocument/2006/relationships/image"/><Relationship Id="rId4" Target="../media/image3.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22.xml" Type="http://schemas.openxmlformats.org/officeDocument/2006/relationships/slideLayout"/><Relationship Id="rId2" Target="../media/image13.png" Type="http://schemas.openxmlformats.org/officeDocument/2006/relationships/image"/><Relationship Id="rId3" Target="../media/image14.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19.xml" Type="http://schemas.openxmlformats.org/officeDocument/2006/relationships/slideLayout"/></Relationships>
</file>

<file path=ppt/slides/_rels/slide22.xml.rels><?xml version="1.0" encoding="UTF-8" standalone="yes"?><Relationships xmlns="http://schemas.openxmlformats.org/package/2006/relationships"><Relationship Id="rId1" Target="../slideLayouts/slideLayout3.xml" Type="http://schemas.openxmlformats.org/officeDocument/2006/relationships/slideLayout"/><Relationship Id="rId2" Target="../media/image15.jpeg" Type="http://schemas.openxmlformats.org/officeDocument/2006/relationships/image"/><Relationship Id="rId3" Target="../media/image16.png" Type="http://schemas.openxmlformats.org/officeDocument/2006/relationships/image"/><Relationship Id="rId4" Target="../media/image17.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3.xml" Type="http://schemas.openxmlformats.org/officeDocument/2006/relationships/slideLayout"/><Relationship Id="rId2" Target="../media/image18.png" Type="http://schemas.openxmlformats.org/officeDocument/2006/relationships/image"/><Relationship Id="rId3" Target="../media/image19.png" Type="http://schemas.openxmlformats.org/officeDocument/2006/relationships/image"/><Relationship Id="rId4" Target="../media/image20.jpe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3.xml" Type="http://schemas.openxmlformats.org/officeDocument/2006/relationships/slideLayout"/><Relationship Id="rId2" Target="../notesSlides/notesSlide3.xml" Type="http://schemas.openxmlformats.org/officeDocument/2006/relationships/notesSlide"/><Relationship Id="rId3" Target="../media/image21.png" Type="http://schemas.openxmlformats.org/officeDocument/2006/relationships/image"/><Relationship Id="rId4" Target="../media/image22.jpeg" Type="http://schemas.openxmlformats.org/officeDocument/2006/relationships/image"/><Relationship Id="rId5" Target="../media/image23.png" Type="http://schemas.openxmlformats.org/officeDocument/2006/relationships/image"/><Relationship Id="rId6" Target="../media/image24.jpeg" Type="http://schemas.openxmlformats.org/officeDocument/2006/relationships/image"/><Relationship Id="rId7" Target="../media/image25.png" Type="http://schemas.openxmlformats.org/officeDocument/2006/relationships/image"/><Relationship Id="rId8" Target="../media/image26.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16.xml" Type="http://schemas.openxmlformats.org/officeDocument/2006/relationships/slideLayout"/></Relationships>
</file>

<file path=ppt/slides/_rels/slide26.xml.rels><?xml version="1.0" encoding="UTF-8" standalone="yes"?><Relationships xmlns="http://schemas.openxmlformats.org/package/2006/relationships"><Relationship Id="rId1" Target="../slideLayouts/slideLayout3.xml" Type="http://schemas.openxmlformats.org/officeDocument/2006/relationships/slideLayout"/><Relationship Id="rId2" Target="../media/image27.png" Type="http://schemas.openxmlformats.org/officeDocument/2006/relationships/image"/><Relationship Id="rId3" Target="../media/image28.jpe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21.xml" Type="http://schemas.openxmlformats.org/officeDocument/2006/relationships/slideLayout"/></Relationships>
</file>

<file path=ppt/slides/_rels/slide28.xml.rels><?xml version="1.0" encoding="UTF-8" standalone="yes"?><Relationships xmlns="http://schemas.openxmlformats.org/package/2006/relationships"><Relationship Id="rId1" Target="../slideLayouts/slideLayout3.xml" Type="http://schemas.openxmlformats.org/officeDocument/2006/relationships/slideLayout"/></Relationships>
</file>

<file path=ppt/slides/_rels/slide29.xml.rels><?xml version="1.0" encoding="UTF-8" standalone="yes"?><Relationships xmlns="http://schemas.openxmlformats.org/package/2006/relationships"><Relationship Id="rId1" Target="../slideLayouts/slideLayout1.xml" Type="http://schemas.openxmlformats.org/officeDocument/2006/relationships/slideLayout"/></Relationships>
</file>

<file path=ppt/slides/_rels/slide3.xml.rels><?xml version="1.0" encoding="UTF-8" standalone="yes"?><Relationships xmlns="http://schemas.openxmlformats.org/package/2006/relationships"><Relationship Id="rId1" Target="../slideLayouts/slideLayout2.xml" Type="http://schemas.openxmlformats.org/officeDocument/2006/relationships/slideLayout"/></Relationships>
</file>

<file path=ppt/slides/_rels/slide4.xml.rels><?xml version="1.0" encoding="UTF-8" standalone="yes"?><Relationships xmlns="http://schemas.openxmlformats.org/package/2006/relationships"><Relationship Id="rId1" Target="../slideLayouts/slideLayout17.xml" Type="http://schemas.openxmlformats.org/officeDocument/2006/relationships/slideLayout"/></Relationships>
</file>

<file path=ppt/slides/_rels/slide5.xml.rels><?xml version="1.0" encoding="UTF-8" standalone="yes"?><Relationships xmlns="http://schemas.openxmlformats.org/package/2006/relationships"><Relationship Id="rId1" Target="../slideLayouts/slideLayout3.xml" Type="http://schemas.openxmlformats.org/officeDocument/2006/relationships/slideLayout"/><Relationship Id="rId2" Target="../media/image4.png" Type="http://schemas.openxmlformats.org/officeDocument/2006/relationships/image"/><Relationship Id="rId3" Target="../media/image5.png" Type="http://schemas.openxmlformats.org/officeDocument/2006/relationships/image"/><Relationship Id="rId4" Target="../media/image6.png" Type="http://schemas.openxmlformats.org/officeDocument/2006/relationships/image"/><Relationship Id="rId5" Target="../media/image7.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18.xml" Type="http://schemas.openxmlformats.org/officeDocument/2006/relationships/slideLayout"/></Relationships>
</file>

<file path=ppt/slides/_rels/slide7.xml.rels><?xml version="1.0" encoding="UTF-8" standalone="yes"?><Relationships xmlns="http://schemas.openxmlformats.org/package/2006/relationships"><Relationship Id="rId1" Target="../slideLayouts/slideLayout23.xml" Type="http://schemas.openxmlformats.org/officeDocument/2006/relationships/slideLayout"/><Relationship Id="rId2" Target="../notesSlides/notesSlide2.xml" Type="http://schemas.openxmlformats.org/officeDocument/2006/relationships/notesSlide"/><Relationship Id="rId3" Target="../media/image8.png" Type="http://schemas.openxmlformats.org/officeDocument/2006/relationships/image"/><Relationship Id="rId4" Target="../media/image9.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22.xml" Type="http://schemas.openxmlformats.org/officeDocument/2006/relationships/slideLayout"/></Relationships>
</file>

<file path=ppt/slides/_rels/slide9.xml.rels><?xml version="1.0" encoding="UTF-8" standalone="yes"?><Relationships xmlns="http://schemas.openxmlformats.org/package/2006/relationships"><Relationship Id="rId1" Target="../slideLayouts/slideLayout13.xml" Type="http://schemas.openxmlformats.org/officeDocument/2006/relationships/slideLayout"/></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6F5D8B-6C4C-4ACF-9438-1D26248885F7}"/>
              </a:ext>
            </a:extLst>
          </p:cNvPr>
          <p:cNvSpPr>
            <a:spLocks noGrp="1"/>
          </p:cNvSpPr>
          <p:nvPr>
            <p:ph type="ctrTitle"/>
          </p:nvPr>
        </p:nvSpPr>
        <p:spPr>
          <a:xfrm>
            <a:off x="1487170" y="2895600"/>
            <a:ext cx="9217660" cy="830997"/>
          </a:xfrm>
        </p:spPr>
        <p:txBody>
          <a:bodyPr/>
          <a:lstStyle/>
          <a:p>
            <a:pPr algn="ctr" lvl="0"/>
            <a:r>
              <a:rPr lang="en-US" sz="4600" b="false" i="false" u="none">
                <a:solidFill>
                  <a:srgbClr val="000000"/>
                </a:solidFill>
                <a:latin typeface="Arial"/>
              </a:rPr>
              <a:t>Hello, Alchemist</a:t>
            </a:r>
          </a:p>
        </p:txBody>
      </p:sp>
      <p:sp>
        <p:nvSpPr>
          <p:cNvPr id="3" name="副标题 2">
            <a:extLst>
              <a:ext uri="{FF2B5EF4-FFF2-40B4-BE49-F238E27FC236}">
                <a16:creationId xmlns:a16="http://schemas.microsoft.com/office/drawing/2014/main" id="{2AC3A6B4-78E2-4359-A87D-22F2AB8D5F16}"/>
              </a:ext>
            </a:extLst>
          </p:cNvPr>
          <p:cNvSpPr>
            <a:spLocks noGrp="1"/>
          </p:cNvSpPr>
          <p:nvPr>
            <p:ph idx="4" type="subTitle"/>
          </p:nvPr>
        </p:nvSpPr>
        <p:spPr>
          <a:xfrm>
            <a:off x="4876800" y="4495800"/>
            <a:ext cx="3901440" cy="430887"/>
          </a:xfrm>
        </p:spPr>
        <p:txBody>
          <a:bodyPr/>
          <a:lstStyle/>
          <a:p>
            <a:r>
              <a:rPr altLang="zh-CN" dirty="0" err="1" lang="en-US"/>
              <a:t>Jiaxun</a:t>
            </a:r>
            <a:r>
              <a:rPr altLang="zh-CN" dirty="0" lang="en-US"/>
              <a:t> Yang</a:t>
            </a:r>
            <a:endParaRPr altLang="en-US" dirty="0" lang="zh-CN"/>
          </a:p>
        </p:txBody>
      </p:sp>
    </p:spTree>
    <p:extLst>
      <p:ext uri="{BB962C8B-B14F-4D97-AF65-F5344CB8AC3E}">
        <p14:creationId xmlns:p14="http://schemas.microsoft.com/office/powerpoint/2010/main" val="2116670623"/>
      </p:ext>
    </p:extLst>
  </p:cSld>
  <p:clrMapOvr>
    <a:masterClrMapping/>
  </p:clrMapOvr>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6795DB-1BFA-4267-B45F-1D23BC77341B}"/>
              </a:ext>
            </a:extLst>
          </p:cNvPr>
          <p:cNvSpPr>
            <a:spLocks noGrp="1"/>
          </p:cNvSpPr>
          <p:nvPr>
            <p:ph type="title"/>
          </p:nvPr>
        </p:nvSpPr>
        <p:spPr/>
        <p:txBody>
          <a:bodyPr/>
          <a:lstStyle/>
          <a:p>
            <a:pPr lvl="0"/>
            <a:r>
              <a:rPr lang="en-US" sz="2200" b="false" i="false" u="none">
                <a:solidFill>
                  <a:srgbClr val="000000"/>
                </a:solidFill>
                <a:latin typeface="Arial"/>
              </a:rPr>
              <a:t>Improvement based on anchor free</a:t>
            </a:r>
          </a:p>
        </p:txBody>
      </p:sp>
      <p:graphicFrame>
        <p:nvGraphicFramePr>
          <p:cNvPr id="5" name="表格 4">
            <a:extLst>
              <a:ext uri="{FF2B5EF4-FFF2-40B4-BE49-F238E27FC236}">
                <a16:creationId xmlns:a16="http://schemas.microsoft.com/office/drawing/2014/main" id="{A51759AD-717D-47C8-9353-F898738C856B}"/>
              </a:ext>
            </a:extLst>
          </p:cNvPr>
          <p:cNvGraphicFramePr>
            <a:graphicFrameLocks noGrp="1"/>
          </p:cNvGraphicFramePr>
          <p:nvPr>
            <p:extLst>
              <p:ext uri="{D42A27DB-BD31-4B8C-83A1-F6EECF244321}">
                <p14:modId xmlns:p14="http://schemas.microsoft.com/office/powerpoint/2010/main" val="2234772522"/>
              </p:ext>
            </p:extLst>
          </p:nvPr>
        </p:nvGraphicFramePr>
        <p:xfrm>
          <a:off x="361950" y="1905000"/>
          <a:ext cx="11525250" cy="4727003"/>
        </p:xfrm>
        <a:graphic>
          <a:graphicData uri="http://schemas.openxmlformats.org/drawingml/2006/table">
            <a:tbl>
              <a:tblPr>
                <a:tableStyleId>{5C22544A-7EE6-4342-B048-85BDC9FD1C3A}</a:tableStyleId>
              </a:tblPr>
              <a:tblGrid>
                <a:gridCol w="2224731">
                  <a:extLst>
                    <a:ext uri="{9D8B030D-6E8A-4147-A177-3AD203B41FA5}">
                      <a16:colId xmlns:a16="http://schemas.microsoft.com/office/drawing/2014/main" val="2097410806"/>
                    </a:ext>
                  </a:extLst>
                </a:gridCol>
                <a:gridCol w="2148016">
                  <a:extLst>
                    <a:ext uri="{9D8B030D-6E8A-4147-A177-3AD203B41FA5}">
                      <a16:colId xmlns:a16="http://schemas.microsoft.com/office/drawing/2014/main" val="1336897036"/>
                    </a:ext>
                  </a:extLst>
                </a:gridCol>
                <a:gridCol w="1799453">
                  <a:extLst>
                    <a:ext uri="{9D8B030D-6E8A-4147-A177-3AD203B41FA5}">
                      <a16:colId xmlns:a16="http://schemas.microsoft.com/office/drawing/2014/main" val="195667539"/>
                    </a:ext>
                  </a:extLst>
                </a:gridCol>
                <a:gridCol w="5353050">
                  <a:extLst>
                    <a:ext uri="{9D8B030D-6E8A-4147-A177-3AD203B41FA5}">
                      <a16:colId xmlns:a16="http://schemas.microsoft.com/office/drawing/2014/main" val="2302312346"/>
                    </a:ext>
                  </a:extLst>
                </a:gridCol>
              </a:tblGrid>
              <a:tr h="268707">
                <a:tc>
                  <a:txBody>
                    <a:bodyPr/>
                    <a:lstStyle/>
                    <a:p>
                      <a:pPr algn="l" lvl="0" marL="0"/>
                      <a:r>
                        <a:rPr lang="en-US" sz="1000" b="false" i="false" u="none">
                          <a:solidFill>
                            <a:srgbClr val="000000"/>
                          </a:solidFill>
                          <a:latin typeface="Arial"/>
                        </a:rPr>
                        <a:t>angle</a:t>
                      </a:r>
                    </a:p>
                  </a:txBody>
                  <a:tcPr anchor="ctr" marB="0" marL="6350" marR="6350" marT="6350"/>
                </a:tc>
                <a:tc>
                  <a:txBody>
                    <a:bodyPr/>
                    <a:lstStyle/>
                    <a:p>
                      <a:pPr algn="l" lvl="0" marL="0"/>
                      <a:r>
                        <a:rPr lang="en-US" sz="1000" b="false" i="false" u="none">
                          <a:solidFill>
                            <a:srgbClr val="000000"/>
                          </a:solidFill>
                          <a:latin typeface="Arial"/>
                        </a:rPr>
                        <a:t>paper</a:t>
                      </a:r>
                    </a:p>
                  </a:txBody>
                  <a:tcPr anchor="ctr" marB="0" marL="6350" marR="6350" marT="6350"/>
                </a:tc>
                <a:tc>
                  <a:txBody>
                    <a:bodyPr/>
                    <a:lstStyle/>
                    <a:p>
                      <a:pPr algn="l" fontAlgn="ctr"/>
                      <a:r>
                        <a:rPr dirty="0" err="1" lang="en-US" strike="noStrike" sz="1800" u="none">
                          <a:solidFill>
                            <a:schemeClr val="dk1"/>
                          </a:solidFill>
                          <a:effectLst/>
                          <a:latin typeface="+mn-lt"/>
                          <a:ea typeface="+mn-ea"/>
                          <a:cs typeface="+mn-cs"/>
                        </a:rPr>
                        <a:t>mAP</a:t>
                      </a:r>
                      <a:endParaRPr dirty="0" lang="en-US" strike="noStrike" sz="1800" u="none">
                        <a:solidFill>
                          <a:schemeClr val="dk1"/>
                        </a:solidFill>
                        <a:effectLst/>
                        <a:latin typeface="+mn-lt"/>
                        <a:ea typeface="+mn-ea"/>
                        <a:cs typeface="+mn-cs"/>
                      </a:endParaRPr>
                    </a:p>
                  </a:txBody>
                  <a:tcPr anchor="ctr" marB="0" marL="6350" marR="6350" marT="6350"/>
                </a:tc>
                <a:tc>
                  <a:txBody>
                    <a:bodyPr/>
                    <a:lstStyle/>
                    <a:p>
                      <a:pPr algn="l" lvl="0" marL="0"/>
                      <a:r>
                        <a:rPr lang="en-US" sz="1000" b="false" i="false" u="none">
                          <a:solidFill>
                            <a:srgbClr val="000000"/>
                          </a:solidFill>
                          <a:latin typeface="Arial"/>
                        </a:rPr>
                        <a:t>Job description</a:t>
                      </a:r>
                    </a:p>
                  </a:txBody>
                  <a:tcPr anchor="ctr" marB="0" marL="6350" marR="6350" marT="6350"/>
                </a:tc>
                <a:extLst>
                  <a:ext uri="{0D108BD9-81ED-4DB2-BD59-A6C34878D82A}">
                    <a16:rowId xmlns:a16="http://schemas.microsoft.com/office/drawing/2014/main" val="3995091529"/>
                  </a:ext>
                </a:extLst>
              </a:tr>
              <a:tr h="721893">
                <a:tc>
                  <a:txBody>
                    <a:bodyPr/>
                    <a:lstStyle/>
                    <a:p>
                      <a:pPr algn="l" lvl="0" marL="0"/>
                      <a:r>
                        <a:rPr lang="en-US" sz="1800" b="true" i="false" u="none">
                          <a:solidFill>
                            <a:srgbClr val="000000"/>
                          </a:solidFill>
                          <a:latin typeface="Arial"/>
                        </a:rPr>
                        <a:t>Corner (false free)</a:t>
                      </a:r>
                    </a:p>
                  </a:txBody>
                  <a:tcPr anchor="ctr" marB="0" marL="6350" marR="6350" marT="6350"/>
                </a:tc>
                <a:tc>
                  <a:txBody>
                    <a:bodyPr/>
                    <a:lstStyle/>
                    <a:p>
                      <a:pPr algn="l" lvl="0" marL="0"/>
                      <a:r>
                        <a:rPr lang="en-US" sz="1800" b="false" i="false" u="none">
                          <a:solidFill>
                            <a:srgbClr val="00B050"/>
                          </a:solidFill>
                          <a:latin typeface="Arial"/>
                        </a:rPr>
                        <a:t>Cornernet (ancestor)</a:t>
                      </a:r>
                    </a:p>
                  </a:txBody>
                  <a:tcPr anchor="ctr" marB="0" marL="6350" marR="6350" marT="6350"/>
                </a:tc>
                <a:tc>
                  <a:txBody>
                    <a:bodyPr/>
                    <a:lstStyle/>
                    <a:p>
                      <a:pPr algn="l" fontAlgn="ctr"/>
                      <a:r>
                        <a:rPr altLang="zh-CN" dirty="0" lang="en-US" strike="noStrike" sz="2000" u="none">
                          <a:solidFill>
                            <a:schemeClr val="dk1"/>
                          </a:solidFill>
                          <a:effectLst/>
                          <a:latin typeface="+mn-lt"/>
                          <a:ea typeface="+mn-ea"/>
                          <a:cs typeface="+mn-cs"/>
                        </a:rPr>
                        <a:t>44.6</a:t>
                      </a:r>
                    </a:p>
                  </a:txBody>
                  <a:tcPr anchor="ctr" marB="0" marL="6350" marR="6350" marT="6350"/>
                </a:tc>
                <a:tc>
                  <a:txBody>
                    <a:bodyPr/>
                    <a:lstStyle/>
                    <a:p>
                      <a:pPr algn="l" lvl="0" marL="0"/>
                      <a:r>
                        <a:rPr lang="en-US" sz="1200" b="false" i="false" u="none">
                          <a:solidFill>
                            <a:srgbClr val="000000"/>
                          </a:solidFill>
                          <a:latin typeface="Arial"/>
                        </a:rPr>
                        <a:t>Cornernet = replace the bounding box with a set of points in the upper left corner and the lower right corner + a new pooling method, cornernet pooling.</a:t>
                      </a:r>
                    </a:p>
                  </a:txBody>
                  <a:tcPr anchor="ctr" marB="0" marL="6350" marR="6350" marT="6350"/>
                </a:tc>
                <a:extLst>
                  <a:ext uri="{0D108BD9-81ED-4DB2-BD59-A6C34878D82A}">
                    <a16:rowId xmlns:a16="http://schemas.microsoft.com/office/drawing/2014/main" val="2857882405"/>
                  </a:ext>
                </a:extLst>
              </a:tr>
              <a:tr h="1578140">
                <a:tc>
                  <a:txBody>
                    <a:bodyPr/>
                    <a:lstStyle/>
                    <a:p>
                      <a:pPr algn="l" lvl="0" marL="0"/>
                      <a:r>
                        <a:rPr lang="en-US" sz="2000" b="true" i="false" u="none">
                          <a:solidFill>
                            <a:srgbClr val="000000"/>
                          </a:solidFill>
                          <a:latin typeface="Arial"/>
                        </a:rPr>
                        <a:t>Center point (false free)</a:t>
                      </a:r>
                    </a:p>
                  </a:txBody>
                  <a:tcPr anchor="ctr" marB="0" marL="6350" marR="6350" marT="6350"/>
                </a:tc>
                <a:tc>
                  <a:txBody>
                    <a:bodyPr/>
                    <a:lstStyle/>
                    <a:p>
                      <a:pPr algn="l" lvl="0" marL="0"/>
                      <a:r>
                        <a:rPr lang="en-US" sz="2000" b="false" i="false" u="none">
                          <a:solidFill>
                            <a:srgbClr val="000000"/>
                          </a:solidFill>
                          <a:latin typeface="Arial"/>
                        </a:rPr>
                        <a:t>Centernet (cornernet improvement)</a:t>
                      </a:r>
                    </a:p>
                  </a:txBody>
                  <a:tcPr anchor="ctr" marB="0" marL="6350" marR="6350" marT="6350"/>
                </a:tc>
                <a:tc>
                  <a:txBody>
                    <a:bodyPr/>
                    <a:lstStyle/>
                    <a:p>
                      <a:pPr algn="l" fontAlgn="ctr"/>
                      <a:r>
                        <a:rPr dirty="0" lang="en-US" strike="noStrike" sz="2000" u="none">
                          <a:solidFill>
                            <a:schemeClr val="dk1"/>
                          </a:solidFill>
                          <a:effectLst/>
                          <a:latin typeface="+mn-lt"/>
                          <a:ea typeface="+mn-ea"/>
                          <a:cs typeface="+mn-cs"/>
                        </a:rPr>
                        <a:t>47.0(Hourglass-104 )</a:t>
                      </a:r>
                    </a:p>
                  </a:txBody>
                  <a:tcPr anchor="ctr" marB="0" marL="6350" marR="6350" marT="6350"/>
                </a:tc>
                <a:tc>
                  <a:txBody>
                    <a:bodyPr/>
                    <a:lstStyle/>
                    <a:p>
                      <a:pPr algn="l" lvl="0" marL="0"/>
                      <a:r>
                        <a:rPr lang="en-US" sz="1700" b="false" i="false" u="none">
                          <a:solidFill>
                            <a:srgbClr val="000000"/>
                          </a:solidFill>
                          <a:latin typeface="Arial"/>
                        </a:rPr>
                        <a:t>On the basis of cornernet, a center point prediction is added. The requirement to form an object is not only that two vertices can match, but also that the center of the frame defined by these two vertices should have corresponding center points.</a:t>
                      </a:r>
                    </a:p>
                  </a:txBody>
                  <a:tcPr anchor="ctr" marB="0" marL="6350" marR="6350" marT="6350"/>
                </a:tc>
                <a:extLst>
                  <a:ext uri="{0D108BD9-81ED-4DB2-BD59-A6C34878D82A}">
                    <a16:rowId xmlns:a16="http://schemas.microsoft.com/office/drawing/2014/main" val="231229330"/>
                  </a:ext>
                </a:extLst>
              </a:tr>
              <a:tr h="792480">
                <a:tc>
                  <a:txBody>
                    <a:bodyPr/>
                    <a:lstStyle/>
                    <a:p>
                      <a:pPr algn="l" lvl="0" marL="0"/>
                      <a:r>
                        <a:rPr lang="en-US" sz="2000" b="true" i="false" u="none">
                          <a:solidFill>
                            <a:srgbClr val="000000"/>
                          </a:solidFill>
                          <a:latin typeface="Arial"/>
                        </a:rPr>
                        <a:t>Key points (true free)</a:t>
                      </a:r>
                    </a:p>
                  </a:txBody>
                  <a:tcPr anchor="ctr" marB="0" marL="6350" marR="6350" marT="6350"/>
                </a:tc>
                <a:tc>
                  <a:txBody>
                    <a:bodyPr/>
                    <a:lstStyle/>
                    <a:p>
                      <a:pPr algn="l" lvl="0" marL="0"/>
                      <a:r>
                        <a:rPr lang="en-US" sz="1500" b="false" i="false" u="none">
                          <a:solidFill>
                            <a:srgbClr val="000000"/>
                          </a:solidFill>
                          <a:latin typeface="Arial"/>
                        </a:rPr>
                        <a:t>Reppoints (propose using keys to represent objects)</a:t>
                      </a:r>
                    </a:p>
                  </a:txBody>
                  <a:tcPr anchor="ctr" marB="0" marL="6350" marR="6350" marT="6350"/>
                </a:tc>
                <a:tc>
                  <a:txBody>
                    <a:bodyPr/>
                    <a:lstStyle/>
                    <a:p>
                      <a:pPr algn="l" fontAlgn="ctr"/>
                      <a:r>
                        <a:rPr altLang="zh-CN" dirty="0" lang="en-US" strike="noStrike" sz="2000" u="none">
                          <a:solidFill>
                            <a:schemeClr val="dk1"/>
                          </a:solidFill>
                          <a:effectLst/>
                          <a:latin typeface="+mn-lt"/>
                          <a:ea typeface="+mn-ea"/>
                          <a:cs typeface="+mn-cs"/>
                        </a:rPr>
                        <a:t>46.5</a:t>
                      </a:r>
                    </a:p>
                  </a:txBody>
                  <a:tcPr anchor="ctr" marB="0" marL="6350" marR="6350" marT="6350"/>
                </a:tc>
                <a:tc>
                  <a:txBody>
                    <a:bodyPr/>
                    <a:lstStyle/>
                    <a:p>
                      <a:pPr algn="l" lvl="0" marL="0"/>
                      <a:r>
                        <a:rPr lang="en-US" sz="1100" b="true" i="false" u="none">
                          <a:solidFill>
                            <a:srgbClr val="000000"/>
                          </a:solidFill>
                          <a:latin typeface="Arial"/>
                        </a:rPr>
                        <a:t>Directly predict 9 representative points (these vertices have no clear semantics), and then find the tightest frame surrounding the 9 points and calculate the loss with GT.Then loss only returns the points that contribute to the generation of the box.</a:t>
                      </a:r>
                    </a:p>
                  </a:txBody>
                  <a:tcPr anchor="ctr" marB="0" marL="6350" marR="6350" marT="6350"/>
                </a:tc>
                <a:extLst>
                  <a:ext uri="{0D108BD9-81ED-4DB2-BD59-A6C34878D82A}">
                    <a16:rowId xmlns:a16="http://schemas.microsoft.com/office/drawing/2014/main" val="553944926"/>
                  </a:ext>
                </a:extLst>
              </a:tr>
              <a:tr h="792480">
                <a:tc>
                  <a:txBody>
                    <a:bodyPr/>
                    <a:lstStyle/>
                    <a:p>
                      <a:pPr algn="l" lvl="0" marL="0"/>
                      <a:r>
                        <a:rPr lang="en-US" sz="1800" b="true" i="false" u="none">
                          <a:solidFill>
                            <a:srgbClr val="000000"/>
                          </a:solidFill>
                          <a:latin typeface="Arial"/>
                        </a:rPr>
                        <a:t>Feature layer selection (false free)</a:t>
                      </a:r>
                    </a:p>
                  </a:txBody>
                  <a:tcPr anchor="ctr" marB="0" marL="6350" marR="6350" marT="6350"/>
                </a:tc>
                <a:tc>
                  <a:txBody>
                    <a:bodyPr/>
                    <a:lstStyle/>
                    <a:p>
                      <a:pPr algn="l" fontAlgn="ctr"/>
                      <a:r>
                        <a:rPr altLang="zh-CN" dirty="0" lang="en-US" strike="noStrike" sz="2000" u="none">
                          <a:solidFill>
                            <a:srgbClr val="00B050"/>
                          </a:solidFill>
                          <a:effectLst/>
                          <a:latin typeface="+mn-lt"/>
                          <a:ea typeface="+mn-ea"/>
                          <a:cs typeface="+mn-cs"/>
                        </a:rPr>
                        <a:t>Adaptive Training Sample Selection</a:t>
                      </a:r>
                      <a:endParaRPr altLang="en-US" dirty="0" lang="zh-CN" strike="noStrike" sz="2000" u="none">
                        <a:solidFill>
                          <a:srgbClr val="00B050"/>
                        </a:solidFill>
                        <a:effectLst/>
                        <a:latin typeface="+mn-lt"/>
                        <a:ea typeface="+mn-ea"/>
                        <a:cs typeface="+mn-cs"/>
                      </a:endParaRPr>
                    </a:p>
                  </a:txBody>
                  <a:tcPr anchor="ctr" marB="0" marL="6350" marR="6350" marT="6350"/>
                </a:tc>
                <a:tc>
                  <a:txBody>
                    <a:bodyPr/>
                    <a:lstStyle/>
                    <a:p>
                      <a:pPr algn="l" fontAlgn="ctr"/>
                      <a:r>
                        <a:rPr altLang="zh-CN" dirty="0" lang="en-US" strike="noStrike" sz="2000" u="none">
                          <a:solidFill>
                            <a:schemeClr val="dk1"/>
                          </a:solidFill>
                          <a:effectLst/>
                          <a:latin typeface="+mn-lt"/>
                          <a:ea typeface="+mn-ea"/>
                          <a:cs typeface="+mn-cs"/>
                        </a:rPr>
                        <a:t>42.1</a:t>
                      </a:r>
                    </a:p>
                  </a:txBody>
                  <a:tcPr anchor="ctr" marB="0" marL="6350" marR="6350" marT="6350"/>
                </a:tc>
                <a:tc>
                  <a:txBody>
                    <a:bodyPr/>
                    <a:lstStyle/>
                    <a:p>
                      <a:pPr algn="l" lvl="0" marL="0"/>
                      <a:r>
                        <a:rPr lang="en-US" sz="1500" b="false" i="false" u="none">
                          <a:solidFill>
                            <a:srgbClr val="000000"/>
                          </a:solidFill>
                          <a:latin typeface="Arial"/>
                        </a:rPr>
                        <a:t>Retinanet + fsaf = online selection of feature graph based on loss calculation of anchor free branch + anchor based and anchor free joint training can significantly improve performance.</a:t>
                      </a:r>
                    </a:p>
                  </a:txBody>
                  <a:tcPr anchor="ctr" marB="0" marL="6350" marR="6350" marT="6350"/>
                </a:tc>
                <a:extLst>
                  <a:ext uri="{0D108BD9-81ED-4DB2-BD59-A6C34878D82A}">
                    <a16:rowId xmlns:a16="http://schemas.microsoft.com/office/drawing/2014/main" val="1523601326"/>
                  </a:ext>
                </a:extLst>
              </a:tr>
            </a:tbl>
          </a:graphicData>
        </a:graphic>
      </p:graphicFrame>
    </p:spTree>
    <p:extLst>
      <p:ext uri="{BB962C8B-B14F-4D97-AF65-F5344CB8AC3E}">
        <p14:creationId xmlns:p14="http://schemas.microsoft.com/office/powerpoint/2010/main" val="835228701"/>
      </p:ext>
    </p:extLst>
  </p:cSld>
  <p:clrMapOvr>
    <a:masterClrMapping/>
  </p:clrMapOvr>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6F5D8B-6C4C-4ACF-9438-1D26248885F7}"/>
              </a:ext>
            </a:extLst>
          </p:cNvPr>
          <p:cNvSpPr>
            <a:spLocks noGrp="1"/>
          </p:cNvSpPr>
          <p:nvPr>
            <p:ph type="ctrTitle"/>
          </p:nvPr>
        </p:nvSpPr>
        <p:spPr>
          <a:xfrm>
            <a:off x="1487170" y="2590800"/>
            <a:ext cx="9217660" cy="1231106"/>
          </a:xfrm>
        </p:spPr>
        <p:txBody>
          <a:bodyPr/>
          <a:lstStyle/>
          <a:p>
            <a:pPr algn="ctr" lvl="0"/>
            <a:r>
              <a:rPr lang="en-US" sz="3400" b="false" i="false" u="none">
                <a:solidFill>
                  <a:srgbClr val="000000"/>
                </a:solidFill>
                <a:latin typeface="Arial"/>
              </a:rPr>
              <a:t>Anchorfitted: feedback driven target detection anchor arbiter</a:t>
            </a:r>
          </a:p>
        </p:txBody>
      </p:sp>
    </p:spTree>
    <p:extLst>
      <p:ext uri="{BB962C8B-B14F-4D97-AF65-F5344CB8AC3E}">
        <p14:creationId xmlns:p14="http://schemas.microsoft.com/office/powerpoint/2010/main" val="1556819551"/>
      </p:ext>
    </p:extLst>
  </p:cSld>
  <p:clrMapOvr>
    <a:masterClrMapping/>
  </p:clrMapOvr>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F2F06FF1-0CD0-4B68-B83F-5EFE50AF30F1}"/>
              </a:ext>
            </a:extLst>
          </p:cNvPr>
          <p:cNvSpPr>
            <a:spLocks noGrp="1"/>
          </p:cNvSpPr>
          <p:nvPr>
            <p:ph type="title"/>
          </p:nvPr>
        </p:nvSpPr>
        <p:spPr/>
        <p:txBody>
          <a:bodyPr/>
          <a:lstStyle/>
          <a:p>
            <a:pPr lvl="0"/>
            <a:r>
              <a:rPr lang="en-US" sz="2800" b="false" i="false" u="none">
                <a:solidFill>
                  <a:srgbClr val="000000"/>
                </a:solidFill>
                <a:latin typeface="Arial"/>
              </a:rPr>
              <a:t>Conjecture experiment</a:t>
            </a:r>
          </a:p>
        </p:txBody>
      </p:sp>
      <p:sp>
        <p:nvSpPr>
          <p:cNvPr id="5" name="文本占位符 1">
            <a:extLst>
              <a:ext uri="{FF2B5EF4-FFF2-40B4-BE49-F238E27FC236}">
                <a16:creationId xmlns:a16="http://schemas.microsoft.com/office/drawing/2014/main" id="{DCC6E43E-BC8F-47C8-A3D8-8ACDA9065EDD}"/>
              </a:ext>
            </a:extLst>
          </p:cNvPr>
          <p:cNvSpPr>
            <a:spLocks noGrp="1"/>
          </p:cNvSpPr>
          <p:nvPr>
            <p:ph idx="13" sz="quarter" type="body"/>
          </p:nvPr>
        </p:nvSpPr>
        <p:spPr>
          <a:xfrm>
            <a:off x="1066800" y="2057400"/>
            <a:ext cx="10058400" cy="369332"/>
          </a:xfrm>
        </p:spPr>
        <p:txBody>
          <a:bodyPr/>
          <a:lstStyle/>
          <a:p>
            <a:pPr lvl="0" indent="-457200" marL="457200"/>
            <a:r>
              <a:rPr lang="en-US" sz="1000" b="false" i="false" u="none">
                <a:solidFill>
                  <a:srgbClr val="000000"/>
                </a:solidFill>
                <a:latin typeface="Arial"/>
              </a:rPr>
              <a:t>1. In the coco data set, we found that: there are many small targets (41.43%), but the distribution is very uneven, nearly 50% of the images have no small targets.</a:t>
            </a:r>
          </a:p>
        </p:txBody>
      </p:sp>
      <p:sp>
        <p:nvSpPr>
          <p:cNvPr id="6" name="文本占位符 2">
            <a:extLst>
              <a:ext uri="{FF2B5EF4-FFF2-40B4-BE49-F238E27FC236}">
                <a16:creationId xmlns:a16="http://schemas.microsoft.com/office/drawing/2014/main" id="{3FED10DD-112C-4F4D-8B68-00572B4CB2F9}"/>
              </a:ext>
            </a:extLst>
          </p:cNvPr>
          <p:cNvSpPr>
            <a:spLocks noGrp="1"/>
          </p:cNvSpPr>
          <p:nvPr>
            <p:ph idx="16" sz="quarter" type="body"/>
          </p:nvPr>
        </p:nvSpPr>
        <p:spPr>
          <a:xfrm>
            <a:off x="1066800" y="2942732"/>
            <a:ext cx="10439400" cy="333093"/>
          </a:xfrm>
        </p:spPr>
        <p:txBody>
          <a:bodyPr/>
          <a:lstStyle/>
          <a:p>
            <a:pPr lvl="0" indent="-457200" marL="457200"/>
            <a:r>
              <a:rPr lang="en-US" sz="1000" b="false" i="false" u="none">
                <a:solidFill>
                  <a:srgbClr val="000000"/>
                </a:solidFill>
                <a:latin typeface="Arial"/>
              </a:rPr>
              <a:t>2. On average, small objects can only match one anchor, while large objects can match 2.54 anchors; the average IOU of small objects is only 0.29, and the average IOU of large objects is 0.66.</a:t>
            </a:r>
          </a:p>
        </p:txBody>
      </p:sp>
      <p:graphicFrame>
        <p:nvGraphicFramePr>
          <p:cNvPr id="7" name="表格 11">
            <a:extLst>
              <a:ext uri="{FF2B5EF4-FFF2-40B4-BE49-F238E27FC236}">
                <a16:creationId xmlns:a16="http://schemas.microsoft.com/office/drawing/2014/main" id="{FDE4EC4C-59B2-4531-AE7A-4D7497846E6B}"/>
              </a:ext>
            </a:extLst>
          </p:cNvPr>
          <p:cNvGraphicFramePr>
            <a:graphicFrameLocks noGrp="1"/>
          </p:cNvGraphicFramePr>
          <p:nvPr>
            <p:extLst>
              <p:ext uri="{D42A27DB-BD31-4B8C-83A1-F6EECF244321}">
                <p14:modId xmlns:p14="http://schemas.microsoft.com/office/powerpoint/2010/main" val="3775033770"/>
              </p:ext>
            </p:extLst>
          </p:nvPr>
        </p:nvGraphicFramePr>
        <p:xfrm>
          <a:off x="1676400" y="4750475"/>
          <a:ext cx="6720871" cy="1595810"/>
        </p:xfrm>
        <a:graphic>
          <a:graphicData uri="http://schemas.openxmlformats.org/drawingml/2006/table">
            <a:tbl>
              <a:tblPr bandRow="1" firstRow="1">
                <a:tableStyleId>{5940675A-B579-460E-94D1-54222C63F5DA}</a:tableStyleId>
              </a:tblPr>
              <a:tblGrid>
                <a:gridCol w="964071">
                  <a:extLst>
                    <a:ext uri="{9D8B030D-6E8A-4147-A177-3AD203B41FA5}">
                      <a16:colId xmlns:a16="http://schemas.microsoft.com/office/drawing/2014/main" val="2406882499"/>
                    </a:ext>
                  </a:extLst>
                </a:gridCol>
                <a:gridCol w="1239520">
                  <a:extLst>
                    <a:ext uri="{9D8B030D-6E8A-4147-A177-3AD203B41FA5}">
                      <a16:colId xmlns:a16="http://schemas.microsoft.com/office/drawing/2014/main" val="4112066161"/>
                    </a:ext>
                  </a:extLst>
                </a:gridCol>
                <a:gridCol w="1403966">
                  <a:extLst>
                    <a:ext uri="{9D8B030D-6E8A-4147-A177-3AD203B41FA5}">
                      <a16:colId xmlns:a16="http://schemas.microsoft.com/office/drawing/2014/main" val="429747284"/>
                    </a:ext>
                  </a:extLst>
                </a:gridCol>
                <a:gridCol w="1822994">
                  <a:extLst>
                    <a:ext uri="{9D8B030D-6E8A-4147-A177-3AD203B41FA5}">
                      <a16:colId xmlns:a16="http://schemas.microsoft.com/office/drawing/2014/main" val="296452410"/>
                    </a:ext>
                  </a:extLst>
                </a:gridCol>
                <a:gridCol w="1290320">
                  <a:extLst>
                    <a:ext uri="{9D8B030D-6E8A-4147-A177-3AD203B41FA5}">
                      <a16:colId xmlns:a16="http://schemas.microsoft.com/office/drawing/2014/main" val="951849205"/>
                    </a:ext>
                  </a:extLst>
                </a:gridCol>
              </a:tblGrid>
              <a:tr h="662360">
                <a:tc>
                  <a:txBody>
                    <a:bodyPr/>
                    <a:lstStyle/>
                    <a:p>
                      <a:pPr algn="ctr" fontAlgn="t"/>
                      <a:endParaRPr altLang="en-US" b="0" dirty="0" i="0" lang="zh-CN" strike="noStrike" sz="1200" u="none">
                        <a:solidFill>
                          <a:srgbClr val="000000"/>
                        </a:solidFill>
                        <a:effectLst/>
                        <a:latin charset="0" panose="020B0604020202020204" pitchFamily="34" typeface="Arial"/>
                        <a:ea charset="-122" panose="02010600030101010101" pitchFamily="2" typeface="宋体"/>
                      </a:endParaRPr>
                    </a:p>
                  </a:txBody>
                  <a:tcPr marB="0" marL="6350" marR="6350" marT="6350"/>
                </a:tc>
                <a:tc>
                  <a:txBody>
                    <a:bodyPr/>
                    <a:lstStyle/>
                    <a:p>
                      <a:pPr algn="ctr" fontAlgn="t"/>
                      <a:r>
                        <a:rPr b="1" dirty="0" lang="en-US" strike="noStrike" sz="1800" u="none">
                          <a:solidFill>
                            <a:srgbClr val="000000"/>
                          </a:solidFill>
                          <a:effectLst/>
                        </a:rPr>
                        <a:t>Object Count</a:t>
                      </a:r>
                      <a:endParaRPr b="1" dirty="0" i="0" lang="en-US" strike="noStrike" sz="1200" u="none">
                        <a:solidFill>
                          <a:srgbClr val="000000"/>
                        </a:solidFill>
                        <a:effectLst/>
                        <a:latin charset="0" panose="020B0604020202020204" pitchFamily="34" typeface="Arial"/>
                        <a:ea charset="-122" panose="02010600030101010101" pitchFamily="2" typeface="宋体"/>
                      </a:endParaRPr>
                    </a:p>
                  </a:txBody>
                  <a:tcPr marB="0" marL="6350" marR="6350" marT="6350"/>
                </a:tc>
                <a:tc>
                  <a:txBody>
                    <a:bodyPr/>
                    <a:lstStyle/>
                    <a:p>
                      <a:pPr algn="ctr" fontAlgn="t"/>
                      <a:r>
                        <a:rPr b="1" dirty="0" lang="en-US" strike="noStrike" sz="1800" u="none">
                          <a:solidFill>
                            <a:srgbClr val="000000"/>
                          </a:solidFill>
                          <a:effectLst/>
                        </a:rPr>
                        <a:t>Images</a:t>
                      </a:r>
                      <a:endParaRPr b="1" dirty="0" i="0" lang="en-US" strike="noStrike" sz="1200" u="none">
                        <a:solidFill>
                          <a:srgbClr val="000000"/>
                        </a:solidFill>
                        <a:effectLst/>
                        <a:latin charset="0" panose="020B0604020202020204" pitchFamily="34" typeface="Arial"/>
                        <a:ea charset="-122" panose="02010600030101010101" pitchFamily="2" typeface="宋体"/>
                      </a:endParaRPr>
                    </a:p>
                  </a:txBody>
                  <a:tcPr marB="0" marL="6350" marR="6350" marT="6350"/>
                </a:tc>
                <a:tc>
                  <a:txBody>
                    <a:bodyPr/>
                    <a:lstStyle/>
                    <a:p>
                      <a:pPr algn="ctr" fontAlgn="t"/>
                      <a:r>
                        <a:rPr b="0" dirty="0" lang="en-US" strike="noStrike" sz="1800" u="none">
                          <a:solidFill>
                            <a:srgbClr val="000000"/>
                          </a:solidFill>
                          <a:effectLst/>
                        </a:rPr>
                        <a:t>Average matching anchors</a:t>
                      </a:r>
                      <a:endParaRPr b="0" dirty="0" i="0" lang="en-US" strike="noStrike" sz="1200" u="none">
                        <a:solidFill>
                          <a:srgbClr val="000000"/>
                        </a:solidFill>
                        <a:effectLst/>
                        <a:latin charset="0" panose="020B0604020202020204" pitchFamily="34" typeface="Arial"/>
                        <a:ea charset="-122" panose="02010600030101010101" pitchFamily="2" typeface="宋体"/>
                      </a:endParaRPr>
                    </a:p>
                  </a:txBody>
                  <a:tcPr marB="0" marL="6350" marR="6350" marT="6350"/>
                </a:tc>
                <a:tc>
                  <a:txBody>
                    <a:bodyPr/>
                    <a:lstStyle/>
                    <a:p>
                      <a:pPr algn="ctr" fontAlgn="t"/>
                      <a:r>
                        <a:rPr b="0" dirty="0" lang="en-US" strike="noStrike" sz="1800" u="none">
                          <a:solidFill>
                            <a:srgbClr val="000000"/>
                          </a:solidFill>
                          <a:effectLst/>
                        </a:rPr>
                        <a:t>Average max </a:t>
                      </a:r>
                      <a:r>
                        <a:rPr b="0" dirty="0" err="1" lang="en-US" strike="noStrike" sz="1800" u="none">
                          <a:solidFill>
                            <a:srgbClr val="000000"/>
                          </a:solidFill>
                          <a:effectLst/>
                        </a:rPr>
                        <a:t>loU</a:t>
                      </a:r>
                      <a:endParaRPr b="0" dirty="0" i="0" lang="en-US" strike="noStrike" sz="1200" u="none">
                        <a:solidFill>
                          <a:srgbClr val="000000"/>
                        </a:solidFill>
                        <a:effectLst/>
                        <a:latin charset="0" panose="020B0604020202020204" pitchFamily="34" typeface="Arial"/>
                        <a:ea charset="-122" panose="02010600030101010101" pitchFamily="2" typeface="宋体"/>
                      </a:endParaRPr>
                    </a:p>
                  </a:txBody>
                  <a:tcPr marB="0" marL="6350" marR="6350" marT="6350"/>
                </a:tc>
                <a:extLst>
                  <a:ext uri="{0D108BD9-81ED-4DB2-BD59-A6C34878D82A}">
                    <a16:rowId xmlns:a16="http://schemas.microsoft.com/office/drawing/2014/main" val="553923592"/>
                  </a:ext>
                </a:extLst>
              </a:tr>
              <a:tr h="296185">
                <a:tc>
                  <a:txBody>
                    <a:bodyPr/>
                    <a:lstStyle/>
                    <a:p>
                      <a:pPr algn="ctr" fontAlgn="b"/>
                      <a:r>
                        <a:rPr b="0" lang="en-US" strike="noStrike" sz="2000" u="none">
                          <a:solidFill>
                            <a:srgbClr val="000000"/>
                          </a:solidFill>
                          <a:effectLst/>
                        </a:rPr>
                        <a:t>small</a:t>
                      </a:r>
                      <a:endParaRPr b="0" dirty="0" i="0" lang="en-US" strike="noStrike" sz="1400" u="none">
                        <a:solidFill>
                          <a:srgbClr val="000000"/>
                        </a:solidFill>
                        <a:effectLst/>
                        <a:latin charset="0" panose="020B0604020202020204" pitchFamily="34" typeface="Arial"/>
                        <a:ea charset="-122" panose="02010600030101010101" pitchFamily="2" typeface="宋体"/>
                      </a:endParaRPr>
                    </a:p>
                  </a:txBody>
                  <a:tcPr anchor="b" marB="0" marL="6350" marR="6350" marT="6350"/>
                </a:tc>
                <a:tc>
                  <a:txBody>
                    <a:bodyPr/>
                    <a:lstStyle/>
                    <a:p>
                      <a:pPr algn="ctr" fontAlgn="b"/>
                      <a:r>
                        <a:rPr altLang="zh-CN" b="1" dirty="0" lang="en-US" strike="noStrike" sz="1800" u="none">
                          <a:solidFill>
                            <a:srgbClr val="000000"/>
                          </a:solidFill>
                          <a:effectLst/>
                        </a:rPr>
                        <a:t>41.43%</a:t>
                      </a:r>
                      <a:endParaRPr altLang="en-US" b="1" dirty="0" i="0" lang="zh-CN" strike="noStrike" sz="1400" u="none">
                        <a:solidFill>
                          <a:srgbClr val="000000"/>
                        </a:solidFill>
                        <a:effectLst/>
                        <a:latin charset="0" panose="020B0604020202020204" pitchFamily="34" typeface="Arial"/>
                        <a:ea charset="-122" panose="02010600030101010101" pitchFamily="2" typeface="宋体"/>
                      </a:endParaRPr>
                    </a:p>
                  </a:txBody>
                  <a:tcPr anchor="b" marB="0" marL="6350" marR="6350" marT="6350"/>
                </a:tc>
                <a:tc>
                  <a:txBody>
                    <a:bodyPr/>
                    <a:lstStyle/>
                    <a:p>
                      <a:pPr algn="ctr" fontAlgn="b"/>
                      <a:r>
                        <a:rPr altLang="zh-CN" b="1" dirty="0" lang="en-US" strike="noStrike" sz="1800" u="none">
                          <a:solidFill>
                            <a:srgbClr val="000000"/>
                          </a:solidFill>
                          <a:effectLst/>
                        </a:rPr>
                        <a:t>51.82%</a:t>
                      </a:r>
                      <a:endParaRPr altLang="en-US" b="1" dirty="0" i="0" lang="zh-CN" strike="noStrike" sz="1400" u="none">
                        <a:solidFill>
                          <a:srgbClr val="000000"/>
                        </a:solidFill>
                        <a:effectLst/>
                        <a:latin charset="0" panose="020B0604020202020204" pitchFamily="34" typeface="Arial"/>
                        <a:ea charset="-122" panose="02010600030101010101" pitchFamily="2" typeface="宋体"/>
                      </a:endParaRPr>
                    </a:p>
                  </a:txBody>
                  <a:tcPr anchor="b" marB="0" marL="6350" marR="6350" marT="6350"/>
                </a:tc>
                <a:tc>
                  <a:txBody>
                    <a:bodyPr/>
                    <a:lstStyle/>
                    <a:p>
                      <a:pPr algn="ctr" fontAlgn="b"/>
                      <a:r>
                        <a:rPr altLang="zh-CN" b="1" dirty="0" lang="en-US" strike="noStrike" sz="1800" u="none">
                          <a:solidFill>
                            <a:srgbClr val="000000"/>
                          </a:solidFill>
                          <a:effectLst/>
                        </a:rPr>
                        <a:t>1.00</a:t>
                      </a:r>
                      <a:endParaRPr altLang="en-US" b="1" dirty="0" i="0" lang="zh-CN" strike="noStrike" sz="1400" u="none">
                        <a:solidFill>
                          <a:srgbClr val="000000"/>
                        </a:solidFill>
                        <a:effectLst/>
                        <a:latin charset="0" panose="020B0604020202020204" pitchFamily="34" typeface="Arial"/>
                        <a:ea charset="-122" panose="02010600030101010101" pitchFamily="2" typeface="宋体"/>
                      </a:endParaRPr>
                    </a:p>
                  </a:txBody>
                  <a:tcPr anchor="b" marB="0" marL="6350" marR="6350" marT="6350"/>
                </a:tc>
                <a:tc>
                  <a:txBody>
                    <a:bodyPr/>
                    <a:lstStyle/>
                    <a:p>
                      <a:pPr algn="ctr" fontAlgn="b"/>
                      <a:r>
                        <a:rPr altLang="zh-CN" b="1" lang="en-US" strike="noStrike" sz="1800" u="none">
                          <a:solidFill>
                            <a:srgbClr val="000000"/>
                          </a:solidFill>
                          <a:effectLst/>
                        </a:rPr>
                        <a:t>0.29</a:t>
                      </a:r>
                      <a:endParaRPr altLang="en-US" b="1" dirty="0" i="0" lang="zh-CN" strike="noStrike" sz="1400" u="none">
                        <a:solidFill>
                          <a:srgbClr val="000000"/>
                        </a:solidFill>
                        <a:effectLst/>
                        <a:latin charset="0" panose="020B0604020202020204" pitchFamily="34" typeface="Arial"/>
                        <a:ea charset="-122" panose="02010600030101010101" pitchFamily="2" typeface="宋体"/>
                      </a:endParaRPr>
                    </a:p>
                  </a:txBody>
                  <a:tcPr anchor="b" marB="0" marL="6350" marR="6350" marT="6350"/>
                </a:tc>
                <a:extLst>
                  <a:ext uri="{0D108BD9-81ED-4DB2-BD59-A6C34878D82A}">
                    <a16:rowId xmlns:a16="http://schemas.microsoft.com/office/drawing/2014/main" val="3787575461"/>
                  </a:ext>
                </a:extLst>
              </a:tr>
              <a:tr h="296185">
                <a:tc>
                  <a:txBody>
                    <a:bodyPr/>
                    <a:lstStyle/>
                    <a:p>
                      <a:pPr algn="ctr" fontAlgn="b"/>
                      <a:r>
                        <a:rPr b="0" lang="en-US" strike="noStrike" sz="2000" u="none">
                          <a:solidFill>
                            <a:srgbClr val="000000"/>
                          </a:solidFill>
                          <a:effectLst/>
                        </a:rPr>
                        <a:t>medium</a:t>
                      </a:r>
                      <a:endParaRPr b="0" i="0" lang="en-US" strike="noStrike" sz="1400" u="none">
                        <a:solidFill>
                          <a:srgbClr val="000000"/>
                        </a:solidFill>
                        <a:effectLst/>
                        <a:latin charset="0" panose="020B0604020202020204" pitchFamily="34" typeface="Arial"/>
                        <a:ea charset="-122" panose="02010600030101010101" pitchFamily="2" typeface="宋体"/>
                      </a:endParaRPr>
                    </a:p>
                  </a:txBody>
                  <a:tcPr anchor="b" marB="0" marL="6350" marR="6350" marT="6350"/>
                </a:tc>
                <a:tc>
                  <a:txBody>
                    <a:bodyPr/>
                    <a:lstStyle/>
                    <a:p>
                      <a:pPr algn="ctr" fontAlgn="b"/>
                      <a:r>
                        <a:rPr altLang="zh-CN" b="0" dirty="0" lang="en-US" strike="noStrike" sz="1800" u="none">
                          <a:solidFill>
                            <a:srgbClr val="000000"/>
                          </a:solidFill>
                          <a:effectLst/>
                        </a:rPr>
                        <a:t>34.32%</a:t>
                      </a:r>
                      <a:endParaRPr altLang="en-US" b="0" dirty="0" i="0" lang="zh-CN" strike="noStrike" sz="1400" u="none">
                        <a:solidFill>
                          <a:srgbClr val="000000"/>
                        </a:solidFill>
                        <a:effectLst/>
                        <a:latin charset="0" panose="020B0604020202020204" pitchFamily="34" typeface="Arial"/>
                        <a:ea charset="-122" panose="02010600030101010101" pitchFamily="2" typeface="宋体"/>
                      </a:endParaRPr>
                    </a:p>
                  </a:txBody>
                  <a:tcPr anchor="b" marB="0" marL="6350" marR="6350" marT="6350"/>
                </a:tc>
                <a:tc>
                  <a:txBody>
                    <a:bodyPr/>
                    <a:lstStyle/>
                    <a:p>
                      <a:pPr algn="ctr" fontAlgn="b"/>
                      <a:r>
                        <a:rPr altLang="zh-CN" b="1" dirty="0" lang="en-US" strike="noStrike" sz="1800" u="none">
                          <a:solidFill>
                            <a:srgbClr val="000000"/>
                          </a:solidFill>
                          <a:effectLst/>
                        </a:rPr>
                        <a:t>70.07%</a:t>
                      </a:r>
                      <a:endParaRPr altLang="en-US" b="1" dirty="0" i="0" lang="zh-CN" strike="noStrike" sz="1400" u="none">
                        <a:solidFill>
                          <a:srgbClr val="000000"/>
                        </a:solidFill>
                        <a:effectLst/>
                        <a:latin charset="0" panose="020B0604020202020204" pitchFamily="34" typeface="Arial"/>
                        <a:ea charset="-122" panose="02010600030101010101" pitchFamily="2" typeface="宋体"/>
                      </a:endParaRPr>
                    </a:p>
                  </a:txBody>
                  <a:tcPr anchor="b" marB="0" marL="6350" marR="6350" marT="6350"/>
                </a:tc>
                <a:tc>
                  <a:txBody>
                    <a:bodyPr/>
                    <a:lstStyle/>
                    <a:p>
                      <a:pPr algn="ctr" fontAlgn="b"/>
                      <a:r>
                        <a:rPr altLang="zh-CN" b="0" lang="en-US" strike="noStrike" sz="1800" u="none">
                          <a:solidFill>
                            <a:srgbClr val="000000"/>
                          </a:solidFill>
                          <a:effectLst/>
                        </a:rPr>
                        <a:t>1.03</a:t>
                      </a:r>
                      <a:endParaRPr altLang="en-US" b="0" i="0" lang="zh-CN" strike="noStrike" sz="1400" u="none">
                        <a:solidFill>
                          <a:srgbClr val="000000"/>
                        </a:solidFill>
                        <a:effectLst/>
                        <a:latin charset="0" panose="020B0604020202020204" pitchFamily="34" typeface="Arial"/>
                        <a:ea charset="-122" panose="02010600030101010101" pitchFamily="2" typeface="宋体"/>
                      </a:endParaRPr>
                    </a:p>
                  </a:txBody>
                  <a:tcPr anchor="b" marB="0" marL="6350" marR="6350" marT="6350"/>
                </a:tc>
                <a:tc>
                  <a:txBody>
                    <a:bodyPr/>
                    <a:lstStyle/>
                    <a:p>
                      <a:pPr algn="ctr" fontAlgn="b"/>
                      <a:r>
                        <a:rPr altLang="zh-CN" b="0" dirty="0" lang="en-US" strike="noStrike" sz="1800" u="none">
                          <a:solidFill>
                            <a:srgbClr val="000000"/>
                          </a:solidFill>
                          <a:effectLst/>
                        </a:rPr>
                        <a:t>0.57</a:t>
                      </a:r>
                      <a:endParaRPr altLang="en-US" b="0" dirty="0" i="0" lang="zh-CN" strike="noStrike" sz="1400" u="none">
                        <a:solidFill>
                          <a:srgbClr val="000000"/>
                        </a:solidFill>
                        <a:effectLst/>
                        <a:latin charset="0" panose="020B0604020202020204" pitchFamily="34" typeface="Arial"/>
                        <a:ea charset="-122" panose="02010600030101010101" pitchFamily="2" typeface="宋体"/>
                      </a:endParaRPr>
                    </a:p>
                  </a:txBody>
                  <a:tcPr anchor="b" marB="0" marL="6350" marR="6350" marT="6350"/>
                </a:tc>
                <a:extLst>
                  <a:ext uri="{0D108BD9-81ED-4DB2-BD59-A6C34878D82A}">
                    <a16:rowId xmlns:a16="http://schemas.microsoft.com/office/drawing/2014/main" val="1720824010"/>
                  </a:ext>
                </a:extLst>
              </a:tr>
              <a:tr h="148175">
                <a:tc>
                  <a:txBody>
                    <a:bodyPr/>
                    <a:lstStyle/>
                    <a:p>
                      <a:pPr algn="ctr" fontAlgn="t"/>
                      <a:r>
                        <a:rPr b="0" lang="en-US" strike="noStrike" sz="2000" u="none">
                          <a:solidFill>
                            <a:srgbClr val="000000"/>
                          </a:solidFill>
                          <a:effectLst/>
                        </a:rPr>
                        <a:t>large</a:t>
                      </a:r>
                      <a:endParaRPr b="0" i="0" lang="en-US" strike="noStrike" sz="1400" u="none">
                        <a:solidFill>
                          <a:srgbClr val="000000"/>
                        </a:solidFill>
                        <a:effectLst/>
                        <a:latin charset="0" panose="020B0604020202020204" pitchFamily="34" typeface="Arial"/>
                        <a:ea charset="-122" panose="02010600030101010101" pitchFamily="2" typeface="宋体"/>
                      </a:endParaRPr>
                    </a:p>
                  </a:txBody>
                  <a:tcPr marB="0" marL="6350" marR="6350" marT="6350"/>
                </a:tc>
                <a:tc>
                  <a:txBody>
                    <a:bodyPr/>
                    <a:lstStyle/>
                    <a:p>
                      <a:pPr algn="ctr" fontAlgn="t"/>
                      <a:r>
                        <a:rPr altLang="zh-CN" b="0" dirty="0" lang="en-US" strike="noStrike" sz="1800" u="none">
                          <a:solidFill>
                            <a:srgbClr val="000000"/>
                          </a:solidFill>
                          <a:effectLst/>
                        </a:rPr>
                        <a:t>24.24%</a:t>
                      </a:r>
                      <a:endParaRPr altLang="en-US" b="0" dirty="0" i="0" lang="zh-CN" strike="noStrike" sz="1400" u="none">
                        <a:solidFill>
                          <a:srgbClr val="000000"/>
                        </a:solidFill>
                        <a:effectLst/>
                        <a:latin charset="0" panose="020B0604020202020204" pitchFamily="34" typeface="Arial"/>
                        <a:ea charset="-122" panose="02010600030101010101" pitchFamily="2" typeface="宋体"/>
                      </a:endParaRPr>
                    </a:p>
                  </a:txBody>
                  <a:tcPr marB="0" marL="6350" marR="6350" marT="6350"/>
                </a:tc>
                <a:tc>
                  <a:txBody>
                    <a:bodyPr/>
                    <a:lstStyle/>
                    <a:p>
                      <a:pPr algn="ctr" fontAlgn="t"/>
                      <a:r>
                        <a:rPr altLang="zh-CN" b="1" dirty="0" lang="en-US" strike="noStrike" sz="1800" u="none">
                          <a:solidFill>
                            <a:srgbClr val="000000"/>
                          </a:solidFill>
                          <a:effectLst/>
                        </a:rPr>
                        <a:t>82.28%</a:t>
                      </a:r>
                      <a:endParaRPr altLang="en-US" b="1" dirty="0" i="0" lang="zh-CN" strike="noStrike" sz="1400" u="none">
                        <a:solidFill>
                          <a:srgbClr val="000000"/>
                        </a:solidFill>
                        <a:effectLst/>
                        <a:latin charset="0" panose="020B0604020202020204" pitchFamily="34" typeface="Arial"/>
                        <a:ea charset="-122" panose="02010600030101010101" pitchFamily="2" typeface="宋体"/>
                      </a:endParaRPr>
                    </a:p>
                  </a:txBody>
                  <a:tcPr marB="0" marL="6350" marR="6350" marT="6350"/>
                </a:tc>
                <a:tc>
                  <a:txBody>
                    <a:bodyPr/>
                    <a:lstStyle/>
                    <a:p>
                      <a:pPr algn="ctr" fontAlgn="b"/>
                      <a:r>
                        <a:rPr altLang="zh-CN" b="0" dirty="0" lang="en-US" strike="noStrike" sz="1800" u="none">
                          <a:solidFill>
                            <a:srgbClr val="000000"/>
                          </a:solidFill>
                          <a:effectLst/>
                        </a:rPr>
                        <a:t>2.54</a:t>
                      </a:r>
                      <a:endParaRPr altLang="en-US" b="0" dirty="0" i="0" lang="zh-CN" strike="noStrike" sz="1400" u="none">
                        <a:solidFill>
                          <a:srgbClr val="000000"/>
                        </a:solidFill>
                        <a:effectLst/>
                        <a:latin charset="0" panose="020B0604020202020204" pitchFamily="34" typeface="Arial"/>
                        <a:ea charset="-122" panose="02010600030101010101" pitchFamily="2" typeface="宋体"/>
                      </a:endParaRPr>
                    </a:p>
                  </a:txBody>
                  <a:tcPr anchor="b" marB="0" marL="6350" marR="6350" marT="6350"/>
                </a:tc>
                <a:tc>
                  <a:txBody>
                    <a:bodyPr/>
                    <a:lstStyle/>
                    <a:p>
                      <a:pPr algn="ctr" fontAlgn="b"/>
                      <a:r>
                        <a:rPr altLang="zh-CN" b="0" dirty="0" lang="en-US" strike="noStrike" sz="1800" u="none">
                          <a:solidFill>
                            <a:srgbClr val="000000"/>
                          </a:solidFill>
                          <a:effectLst/>
                        </a:rPr>
                        <a:t>0.66</a:t>
                      </a:r>
                      <a:endParaRPr altLang="en-US" b="0" dirty="0" i="0" lang="zh-CN" strike="noStrike" sz="1400" u="none">
                        <a:solidFill>
                          <a:srgbClr val="000000"/>
                        </a:solidFill>
                        <a:effectLst/>
                        <a:latin charset="0" panose="020B0604020202020204" pitchFamily="34" typeface="Arial"/>
                        <a:ea charset="-122" panose="02010600030101010101" pitchFamily="2" typeface="宋体"/>
                      </a:endParaRPr>
                    </a:p>
                  </a:txBody>
                  <a:tcPr anchor="b" marB="0" marL="6350" marR="6350" marT="6350"/>
                </a:tc>
                <a:extLst>
                  <a:ext uri="{0D108BD9-81ED-4DB2-BD59-A6C34878D82A}">
                    <a16:rowId xmlns:a16="http://schemas.microsoft.com/office/drawing/2014/main" val="876863405"/>
                  </a:ext>
                </a:extLst>
              </a:tr>
            </a:tbl>
          </a:graphicData>
        </a:graphic>
      </p:graphicFrame>
      <p:graphicFrame>
        <p:nvGraphicFramePr>
          <p:cNvPr id="8" name="表格 9">
            <a:extLst>
              <a:ext uri="{FF2B5EF4-FFF2-40B4-BE49-F238E27FC236}">
                <a16:creationId xmlns:a16="http://schemas.microsoft.com/office/drawing/2014/main" id="{CFC2BF85-36C5-4E87-89C7-47264C6421B6}"/>
              </a:ext>
            </a:extLst>
          </p:cNvPr>
          <p:cNvGraphicFramePr>
            <a:graphicFrameLocks noGrp="1"/>
          </p:cNvGraphicFramePr>
          <p:nvPr/>
        </p:nvGraphicFramePr>
        <p:xfrm>
          <a:off x="8610600" y="467322"/>
          <a:ext cx="3276600" cy="1000760"/>
        </p:xfrm>
        <a:graphic>
          <a:graphicData uri="http://schemas.openxmlformats.org/drawingml/2006/table">
            <a:tbl>
              <a:tblPr bandRow="1" firstRow="1">
                <a:tableStyleId>{5940675A-B579-460E-94D1-54222C63F5DA}</a:tableStyleId>
              </a:tblPr>
              <a:tblGrid>
                <a:gridCol w="1092200">
                  <a:extLst>
                    <a:ext uri="{9D8B030D-6E8A-4147-A177-3AD203B41FA5}">
                      <a16:colId xmlns:a16="http://schemas.microsoft.com/office/drawing/2014/main" val="246116187"/>
                    </a:ext>
                  </a:extLst>
                </a:gridCol>
                <a:gridCol w="1092200">
                  <a:extLst>
                    <a:ext uri="{9D8B030D-6E8A-4147-A177-3AD203B41FA5}">
                      <a16:colId xmlns:a16="http://schemas.microsoft.com/office/drawing/2014/main" val="3795703808"/>
                    </a:ext>
                  </a:extLst>
                </a:gridCol>
                <a:gridCol w="1092200">
                  <a:extLst>
                    <a:ext uri="{9D8B030D-6E8A-4147-A177-3AD203B41FA5}">
                      <a16:colId xmlns:a16="http://schemas.microsoft.com/office/drawing/2014/main" val="2100203145"/>
                    </a:ext>
                  </a:extLst>
                </a:gridCol>
              </a:tblGrid>
              <a:tr h="193040">
                <a:tc>
                  <a:txBody>
                    <a:bodyPr/>
                    <a:lstStyle/>
                    <a:p>
                      <a:pPr algn="ctr" fontAlgn="ctr"/>
                      <a:endParaRPr altLang="en-US" b="0" dirty="0" i="0" lang="zh-CN" strike="noStrike" sz="1600" u="none">
                        <a:solidFill>
                          <a:srgbClr val="000000"/>
                        </a:solidFill>
                        <a:effectLst/>
                        <a:latin charset="-122" panose="02010600030101010101" pitchFamily="2" typeface="宋体"/>
                        <a:ea charset="-122" panose="02010600030101010101" pitchFamily="2" typeface="宋体"/>
                      </a:endParaRPr>
                    </a:p>
                  </a:txBody>
                  <a:tcPr anchor="ctr" marB="0" marL="6350" marR="6350" marT="6350">
                    <a:lnL algn="ctr" cap="flat" cmpd="sng" w="12700">
                      <a:solidFill>
                        <a:schemeClr val="tx1"/>
                      </a:solidFill>
                      <a:prstDash val="solid"/>
                      <a:round/>
                      <a:headEnd len="med" type="none" w="med"/>
                      <a:tailEnd len="med" type="none" w="med"/>
                    </a:lnL>
                    <a:lnR algn="ctr" cap="flat" cmpd="sng" w="12700">
                      <a:solidFill>
                        <a:schemeClr val="tx1"/>
                      </a:solidFill>
                      <a:prstDash val="solid"/>
                      <a:round/>
                      <a:headEnd len="med" type="none" w="med"/>
                      <a:tailEnd len="med" type="none" w="med"/>
                    </a:lnR>
                    <a:lnT algn="ctr" cap="flat" cmpd="sng" w="12700">
                      <a:solidFill>
                        <a:schemeClr val="tx1"/>
                      </a:solidFill>
                      <a:prstDash val="solid"/>
                      <a:round/>
                      <a:headEnd len="med" type="none" w="med"/>
                      <a:tailEnd len="med" type="none" w="med"/>
                    </a:lnT>
                    <a:lnB algn="ctr" cap="flat" cmpd="sng" w="12700">
                      <a:solidFill>
                        <a:schemeClr val="tx1"/>
                      </a:solidFill>
                      <a:prstDash val="solid"/>
                      <a:round/>
                      <a:headEnd len="med" type="none" w="med"/>
                      <a:tailEnd len="med" type="none" w="med"/>
                    </a:lnB>
                    <a:lnTlToBr cmpd="sng" w="12700">
                      <a:noFill/>
                      <a:prstDash val="solid"/>
                    </a:lnTlToBr>
                    <a:lnBlToTr cmpd="sng" w="12700">
                      <a:noFill/>
                      <a:prstDash val="solid"/>
                    </a:lnBlToTr>
                  </a:tcPr>
                </a:tc>
                <a:tc>
                  <a:txBody>
                    <a:bodyPr/>
                    <a:lstStyle/>
                    <a:p>
                      <a:pPr algn="ctr" fontAlgn="ctr"/>
                      <a:r>
                        <a:rPr b="0" dirty="0" lang="en-US" strike="noStrike" sz="1600" u="none">
                          <a:solidFill>
                            <a:srgbClr val="000000"/>
                          </a:solidFill>
                          <a:effectLst/>
                        </a:rPr>
                        <a:t>min range</a:t>
                      </a:r>
                      <a:endParaRPr b="0" dirty="0" i="0" lang="en-US" strike="noStrike" sz="1600" u="none">
                        <a:solidFill>
                          <a:srgbClr val="000000"/>
                        </a:solidFill>
                        <a:effectLst/>
                        <a:latin charset="-122" panose="02010600030101010101" pitchFamily="2" typeface="宋体"/>
                        <a:ea charset="-122" panose="02010600030101010101" pitchFamily="2" typeface="宋体"/>
                      </a:endParaRPr>
                    </a:p>
                  </a:txBody>
                  <a:tcPr anchor="ctr" marB="0" marL="6350" marR="6350" marT="6350">
                    <a:lnL algn="ctr" cap="flat" cmpd="sng" w="12700">
                      <a:solidFill>
                        <a:schemeClr val="tx1"/>
                      </a:solidFill>
                      <a:prstDash val="solid"/>
                      <a:round/>
                      <a:headEnd len="med" type="none" w="med"/>
                      <a:tailEnd len="med" type="none" w="med"/>
                    </a:lnL>
                    <a:lnR algn="ctr" cap="flat" cmpd="sng" w="12700">
                      <a:solidFill>
                        <a:schemeClr val="tx1"/>
                      </a:solidFill>
                      <a:prstDash val="solid"/>
                      <a:round/>
                      <a:headEnd len="med" type="none" w="med"/>
                      <a:tailEnd len="med" type="none" w="med"/>
                    </a:lnR>
                    <a:lnT algn="ctr" cap="flat" cmpd="sng" w="12700">
                      <a:solidFill>
                        <a:schemeClr val="tx1"/>
                      </a:solidFill>
                      <a:prstDash val="solid"/>
                      <a:round/>
                      <a:headEnd len="med" type="none" w="med"/>
                      <a:tailEnd len="med" type="none" w="med"/>
                    </a:lnT>
                    <a:lnB algn="ctr" cap="flat" cmpd="sng" w="12700">
                      <a:solidFill>
                        <a:schemeClr val="tx1"/>
                      </a:solidFill>
                      <a:prstDash val="solid"/>
                      <a:round/>
                      <a:headEnd len="med" type="none" w="med"/>
                      <a:tailEnd len="med" type="none" w="med"/>
                    </a:lnB>
                    <a:lnTlToBr cmpd="sng" w="12700">
                      <a:noFill/>
                      <a:prstDash val="solid"/>
                    </a:lnTlToBr>
                    <a:lnBlToTr cmpd="sng" w="12700">
                      <a:noFill/>
                      <a:prstDash val="solid"/>
                    </a:lnBlToTr>
                  </a:tcPr>
                </a:tc>
                <a:tc>
                  <a:txBody>
                    <a:bodyPr/>
                    <a:lstStyle/>
                    <a:p>
                      <a:pPr algn="ctr" fontAlgn="ctr"/>
                      <a:r>
                        <a:rPr b="0" dirty="0" lang="en-US" strike="noStrike" sz="1600" u="none">
                          <a:solidFill>
                            <a:srgbClr val="000000"/>
                          </a:solidFill>
                          <a:effectLst/>
                        </a:rPr>
                        <a:t>max range</a:t>
                      </a:r>
                      <a:endParaRPr b="0" dirty="0" i="0" lang="en-US" strike="noStrike" sz="1600" u="none">
                        <a:solidFill>
                          <a:srgbClr val="000000"/>
                        </a:solidFill>
                        <a:effectLst/>
                        <a:latin charset="-122" panose="02010600030101010101" pitchFamily="2" typeface="宋体"/>
                        <a:ea charset="-122" panose="02010600030101010101" pitchFamily="2" typeface="宋体"/>
                      </a:endParaRPr>
                    </a:p>
                  </a:txBody>
                  <a:tcPr anchor="ctr" marB="0" marL="6350" marR="6350" marT="6350">
                    <a:lnL algn="ctr" cap="flat" cmpd="sng" w="12700">
                      <a:solidFill>
                        <a:schemeClr val="tx1"/>
                      </a:solidFill>
                      <a:prstDash val="solid"/>
                      <a:round/>
                      <a:headEnd len="med" type="none" w="med"/>
                      <a:tailEnd len="med" type="none" w="med"/>
                    </a:lnL>
                    <a:lnR algn="ctr" cap="flat" cmpd="sng" w="12700">
                      <a:solidFill>
                        <a:schemeClr val="tx1"/>
                      </a:solidFill>
                      <a:prstDash val="solid"/>
                      <a:round/>
                      <a:headEnd len="med" type="none" w="med"/>
                      <a:tailEnd len="med" type="none" w="med"/>
                    </a:lnR>
                    <a:lnT algn="ctr" cap="flat" cmpd="sng" w="12700">
                      <a:solidFill>
                        <a:schemeClr val="tx1"/>
                      </a:solidFill>
                      <a:prstDash val="solid"/>
                      <a:round/>
                      <a:headEnd len="med" type="none" w="med"/>
                      <a:tailEnd len="med" type="none" w="med"/>
                    </a:lnT>
                    <a:lnB algn="ctr" cap="flat" cmpd="sng" w="12700">
                      <a:solidFill>
                        <a:schemeClr val="tx1"/>
                      </a:solidFill>
                      <a:prstDash val="solid"/>
                      <a:round/>
                      <a:headEnd len="med" type="none" w="med"/>
                      <a:tailEnd len="med" type="none" w="med"/>
                    </a:lnB>
                    <a:lnTlToBr cmpd="sng" w="12700">
                      <a:noFill/>
                      <a:prstDash val="solid"/>
                    </a:lnTlToBr>
                    <a:lnBlToTr cmpd="sng" w="12700">
                      <a:noFill/>
                      <a:prstDash val="solid"/>
                    </a:lnBlToTr>
                  </a:tcPr>
                </a:tc>
                <a:extLst>
                  <a:ext uri="{0D108BD9-81ED-4DB2-BD59-A6C34878D82A}">
                    <a16:rowId xmlns:a16="http://schemas.microsoft.com/office/drawing/2014/main" val="2004540129"/>
                  </a:ext>
                </a:extLst>
              </a:tr>
              <a:tr h="193040">
                <a:tc>
                  <a:txBody>
                    <a:bodyPr/>
                    <a:lstStyle/>
                    <a:p>
                      <a:pPr algn="ctr" fontAlgn="ctr"/>
                      <a:r>
                        <a:rPr b="0" dirty="0" lang="en-US" strike="noStrike" sz="1600" u="none">
                          <a:solidFill>
                            <a:srgbClr val="000000"/>
                          </a:solidFill>
                          <a:effectLst/>
                        </a:rPr>
                        <a:t>Small  </a:t>
                      </a:r>
                      <a:endParaRPr b="0" dirty="0" i="0" lang="en-US" strike="noStrike" sz="1600" u="none">
                        <a:solidFill>
                          <a:srgbClr val="000000"/>
                        </a:solidFill>
                        <a:effectLst/>
                        <a:latin charset="-122" panose="02010600030101010101" pitchFamily="2" typeface="宋体"/>
                        <a:ea charset="-122" panose="02010600030101010101" pitchFamily="2" typeface="宋体"/>
                      </a:endParaRPr>
                    </a:p>
                  </a:txBody>
                  <a:tcPr anchor="ctr" marB="0" marL="6350" marR="6350" marT="6350">
                    <a:lnL algn="ctr" cap="flat" cmpd="sng" w="12700">
                      <a:solidFill>
                        <a:schemeClr val="tx1"/>
                      </a:solidFill>
                      <a:prstDash val="solid"/>
                      <a:round/>
                      <a:headEnd len="med" type="none" w="med"/>
                      <a:tailEnd len="med" type="none" w="med"/>
                    </a:lnL>
                    <a:lnR algn="ctr" cap="flat" cmpd="sng" w="12700">
                      <a:solidFill>
                        <a:schemeClr val="tx1"/>
                      </a:solidFill>
                      <a:prstDash val="solid"/>
                      <a:round/>
                      <a:headEnd len="med" type="none" w="med"/>
                      <a:tailEnd len="med" type="none" w="med"/>
                    </a:lnR>
                    <a:lnT algn="ctr" cap="flat" cmpd="sng" w="12700">
                      <a:solidFill>
                        <a:schemeClr val="tx1"/>
                      </a:solidFill>
                      <a:prstDash val="solid"/>
                      <a:round/>
                      <a:headEnd len="med" type="none" w="med"/>
                      <a:tailEnd len="med" type="none" w="med"/>
                    </a:lnT>
                    <a:lnB algn="ctr" cap="flat" cmpd="sng" w="12700">
                      <a:solidFill>
                        <a:schemeClr val="tx1"/>
                      </a:solidFill>
                      <a:prstDash val="solid"/>
                      <a:round/>
                      <a:headEnd len="med" type="none" w="med"/>
                      <a:tailEnd len="med" type="none" w="med"/>
                    </a:lnB>
                    <a:lnTlToBr cmpd="sng" w="12700">
                      <a:noFill/>
                      <a:prstDash val="solid"/>
                    </a:lnTlToBr>
                    <a:lnBlToTr cmpd="sng" w="12700">
                      <a:noFill/>
                      <a:prstDash val="solid"/>
                    </a:lnBlToTr>
                  </a:tcPr>
                </a:tc>
                <a:tc>
                  <a:txBody>
                    <a:bodyPr/>
                    <a:lstStyle/>
                    <a:p>
                      <a:pPr algn="ctr" lvl="0" marL="0"/>
                      <a:r>
                        <a:rPr lang="en-US" sz="1000" b="false" i="false" u="none">
                          <a:solidFill>
                            <a:srgbClr val="000000"/>
                          </a:solidFill>
                          <a:latin typeface="Arial"/>
                        </a:rPr>
                        <a:t>0×0</a:t>
                      </a:r>
                    </a:p>
                  </a:txBody>
                  <a:tcPr anchor="ctr" marB="0" marL="6350" marR="6350" marT="6350">
                    <a:lnL algn="ctr" cap="flat" cmpd="sng" w="12700">
                      <a:solidFill>
                        <a:schemeClr val="tx1"/>
                      </a:solidFill>
                      <a:prstDash val="solid"/>
                      <a:round/>
                      <a:headEnd len="med" type="none" w="med"/>
                      <a:tailEnd len="med" type="none" w="med"/>
                    </a:lnL>
                    <a:lnR algn="ctr" cap="flat" cmpd="sng" w="12700">
                      <a:solidFill>
                        <a:schemeClr val="tx1"/>
                      </a:solidFill>
                      <a:prstDash val="solid"/>
                      <a:round/>
                      <a:headEnd len="med" type="none" w="med"/>
                      <a:tailEnd len="med" type="none" w="med"/>
                    </a:lnR>
                    <a:lnT algn="ctr" cap="flat" cmpd="sng" w="12700">
                      <a:solidFill>
                        <a:schemeClr val="tx1"/>
                      </a:solidFill>
                      <a:prstDash val="solid"/>
                      <a:round/>
                      <a:headEnd len="med" type="none" w="med"/>
                      <a:tailEnd len="med" type="none" w="med"/>
                    </a:lnT>
                    <a:lnB algn="ctr" cap="flat" cmpd="sng" w="12700">
                      <a:solidFill>
                        <a:schemeClr val="tx1"/>
                      </a:solidFill>
                      <a:prstDash val="solid"/>
                      <a:round/>
                      <a:headEnd len="med" type="none" w="med"/>
                      <a:tailEnd len="med" type="none" w="med"/>
                    </a:lnB>
                    <a:lnTlToBr cmpd="sng" w="12700">
                      <a:noFill/>
                      <a:prstDash val="solid"/>
                    </a:lnTlToBr>
                    <a:lnBlToTr cmpd="sng" w="12700">
                      <a:noFill/>
                      <a:prstDash val="solid"/>
                    </a:lnBlToTr>
                  </a:tcPr>
                </a:tc>
                <a:tc>
                  <a:txBody>
                    <a:bodyPr/>
                    <a:lstStyle/>
                    <a:p>
                      <a:pPr algn="ctr" lvl="0" marL="0"/>
                      <a:r>
                        <a:rPr lang="en-US" sz="1000" b="false" i="false" u="none">
                          <a:solidFill>
                            <a:srgbClr val="000000"/>
                          </a:solidFill>
                          <a:latin typeface="Arial"/>
                        </a:rPr>
                        <a:t>32×32</a:t>
                      </a:r>
                    </a:p>
                  </a:txBody>
                  <a:tcPr anchor="ctr" marB="0" marL="6350" marR="6350" marT="6350">
                    <a:lnL algn="ctr" cap="flat" cmpd="sng" w="12700">
                      <a:solidFill>
                        <a:schemeClr val="tx1"/>
                      </a:solidFill>
                      <a:prstDash val="solid"/>
                      <a:round/>
                      <a:headEnd len="med" type="none" w="med"/>
                      <a:tailEnd len="med" type="none" w="med"/>
                    </a:lnL>
                    <a:lnR algn="ctr" cap="flat" cmpd="sng" w="12700">
                      <a:solidFill>
                        <a:schemeClr val="tx1"/>
                      </a:solidFill>
                      <a:prstDash val="solid"/>
                      <a:round/>
                      <a:headEnd len="med" type="none" w="med"/>
                      <a:tailEnd len="med" type="none" w="med"/>
                    </a:lnR>
                    <a:lnT algn="ctr" cap="flat" cmpd="sng" w="12700">
                      <a:solidFill>
                        <a:schemeClr val="tx1"/>
                      </a:solidFill>
                      <a:prstDash val="solid"/>
                      <a:round/>
                      <a:headEnd len="med" type="none" w="med"/>
                      <a:tailEnd len="med" type="none" w="med"/>
                    </a:lnT>
                    <a:lnB algn="ctr" cap="flat" cmpd="sng" w="12700">
                      <a:solidFill>
                        <a:schemeClr val="tx1"/>
                      </a:solidFill>
                      <a:prstDash val="solid"/>
                      <a:round/>
                      <a:headEnd len="med" type="none" w="med"/>
                      <a:tailEnd len="med" type="none" w="med"/>
                    </a:lnB>
                    <a:lnTlToBr cmpd="sng" w="12700">
                      <a:noFill/>
                      <a:prstDash val="solid"/>
                    </a:lnTlToBr>
                    <a:lnBlToTr cmpd="sng" w="12700">
                      <a:noFill/>
                      <a:prstDash val="solid"/>
                    </a:lnBlToTr>
                  </a:tcPr>
                </a:tc>
                <a:extLst>
                  <a:ext uri="{0D108BD9-81ED-4DB2-BD59-A6C34878D82A}">
                    <a16:rowId xmlns:a16="http://schemas.microsoft.com/office/drawing/2014/main" val="236887472"/>
                  </a:ext>
                </a:extLst>
              </a:tr>
              <a:tr h="193040">
                <a:tc>
                  <a:txBody>
                    <a:bodyPr/>
                    <a:lstStyle/>
                    <a:p>
                      <a:pPr algn="ctr" fontAlgn="ctr"/>
                      <a:r>
                        <a:rPr b="0" dirty="0" lang="en-US" strike="noStrike" sz="1600" u="none">
                          <a:solidFill>
                            <a:srgbClr val="000000"/>
                          </a:solidFill>
                          <a:effectLst/>
                        </a:rPr>
                        <a:t>Medium</a:t>
                      </a:r>
                      <a:endParaRPr b="0" dirty="0" i="0" lang="en-US" strike="noStrike" sz="1600" u="none">
                        <a:solidFill>
                          <a:srgbClr val="000000"/>
                        </a:solidFill>
                        <a:effectLst/>
                        <a:latin charset="-122" panose="02010600030101010101" pitchFamily="2" typeface="宋体"/>
                        <a:ea charset="-122" panose="02010600030101010101" pitchFamily="2" typeface="宋体"/>
                      </a:endParaRPr>
                    </a:p>
                  </a:txBody>
                  <a:tcPr anchor="ctr" marB="0" marL="6350" marR="6350" marT="6350">
                    <a:lnL algn="ctr" cap="flat" cmpd="sng" w="12700">
                      <a:solidFill>
                        <a:schemeClr val="tx1"/>
                      </a:solidFill>
                      <a:prstDash val="solid"/>
                      <a:round/>
                      <a:headEnd len="med" type="none" w="med"/>
                      <a:tailEnd len="med" type="none" w="med"/>
                    </a:lnL>
                    <a:lnR algn="ctr" cap="flat" cmpd="sng" w="12700">
                      <a:solidFill>
                        <a:schemeClr val="tx1"/>
                      </a:solidFill>
                      <a:prstDash val="solid"/>
                      <a:round/>
                      <a:headEnd len="med" type="none" w="med"/>
                      <a:tailEnd len="med" type="none" w="med"/>
                    </a:lnR>
                    <a:lnT algn="ctr" cap="flat" cmpd="sng" w="12700">
                      <a:solidFill>
                        <a:schemeClr val="tx1"/>
                      </a:solidFill>
                      <a:prstDash val="solid"/>
                      <a:round/>
                      <a:headEnd len="med" type="none" w="med"/>
                      <a:tailEnd len="med" type="none" w="med"/>
                    </a:lnT>
                    <a:lnB algn="ctr" cap="flat" cmpd="sng" w="12700">
                      <a:solidFill>
                        <a:schemeClr val="tx1"/>
                      </a:solidFill>
                      <a:prstDash val="solid"/>
                      <a:round/>
                      <a:headEnd len="med" type="none" w="med"/>
                      <a:tailEnd len="med" type="none" w="med"/>
                    </a:lnB>
                    <a:lnTlToBr cmpd="sng" w="12700">
                      <a:noFill/>
                      <a:prstDash val="solid"/>
                    </a:lnTlToBr>
                    <a:lnBlToTr cmpd="sng" w="12700">
                      <a:noFill/>
                      <a:prstDash val="solid"/>
                    </a:lnBlToTr>
                  </a:tcPr>
                </a:tc>
                <a:tc>
                  <a:txBody>
                    <a:bodyPr/>
                    <a:lstStyle/>
                    <a:p>
                      <a:pPr algn="ctr" lvl="0" marL="0"/>
                      <a:r>
                        <a:rPr lang="en-US" sz="1000" b="false" i="false" u="none">
                          <a:solidFill>
                            <a:srgbClr val="000000"/>
                          </a:solidFill>
                          <a:latin typeface="Arial"/>
                        </a:rPr>
                        <a:t>32×32</a:t>
                      </a:r>
                    </a:p>
                  </a:txBody>
                  <a:tcPr anchor="ctr" marB="0" marL="6350" marR="6350" marT="6350">
                    <a:lnL algn="ctr" cap="flat" cmpd="sng" w="12700">
                      <a:solidFill>
                        <a:schemeClr val="tx1"/>
                      </a:solidFill>
                      <a:prstDash val="solid"/>
                      <a:round/>
                      <a:headEnd len="med" type="none" w="med"/>
                      <a:tailEnd len="med" type="none" w="med"/>
                    </a:lnL>
                    <a:lnR algn="ctr" cap="flat" cmpd="sng" w="12700">
                      <a:solidFill>
                        <a:schemeClr val="tx1"/>
                      </a:solidFill>
                      <a:prstDash val="solid"/>
                      <a:round/>
                      <a:headEnd len="med" type="none" w="med"/>
                      <a:tailEnd len="med" type="none" w="med"/>
                    </a:lnR>
                    <a:lnT algn="ctr" cap="flat" cmpd="sng" w="12700">
                      <a:solidFill>
                        <a:schemeClr val="tx1"/>
                      </a:solidFill>
                      <a:prstDash val="solid"/>
                      <a:round/>
                      <a:headEnd len="med" type="none" w="med"/>
                      <a:tailEnd len="med" type="none" w="med"/>
                    </a:lnT>
                    <a:lnB algn="ctr" cap="flat" cmpd="sng" w="12700">
                      <a:solidFill>
                        <a:schemeClr val="tx1"/>
                      </a:solidFill>
                      <a:prstDash val="solid"/>
                      <a:round/>
                      <a:headEnd len="med" type="none" w="med"/>
                      <a:tailEnd len="med" type="none" w="med"/>
                    </a:lnB>
                    <a:lnTlToBr cmpd="sng" w="12700">
                      <a:noFill/>
                      <a:prstDash val="solid"/>
                    </a:lnTlToBr>
                    <a:lnBlToTr cmpd="sng" w="12700">
                      <a:noFill/>
                      <a:prstDash val="solid"/>
                    </a:lnBlToTr>
                  </a:tcPr>
                </a:tc>
                <a:tc>
                  <a:txBody>
                    <a:bodyPr/>
                    <a:lstStyle/>
                    <a:p>
                      <a:pPr algn="ctr" lvl="0" marL="0"/>
                      <a:r>
                        <a:rPr lang="en-US" sz="1000" b="false" i="false" u="none">
                          <a:solidFill>
                            <a:srgbClr val="000000"/>
                          </a:solidFill>
                          <a:latin typeface="Arial"/>
                        </a:rPr>
                        <a:t>96×96</a:t>
                      </a:r>
                    </a:p>
                  </a:txBody>
                  <a:tcPr anchor="ctr" marB="0" marL="6350" marR="6350" marT="6350">
                    <a:lnL algn="ctr" cap="flat" cmpd="sng" w="12700">
                      <a:solidFill>
                        <a:schemeClr val="tx1"/>
                      </a:solidFill>
                      <a:prstDash val="solid"/>
                      <a:round/>
                      <a:headEnd len="med" type="none" w="med"/>
                      <a:tailEnd len="med" type="none" w="med"/>
                    </a:lnL>
                    <a:lnR algn="ctr" cap="flat" cmpd="sng" w="12700">
                      <a:solidFill>
                        <a:schemeClr val="tx1"/>
                      </a:solidFill>
                      <a:prstDash val="solid"/>
                      <a:round/>
                      <a:headEnd len="med" type="none" w="med"/>
                      <a:tailEnd len="med" type="none" w="med"/>
                    </a:lnR>
                    <a:lnT algn="ctr" cap="flat" cmpd="sng" w="12700">
                      <a:solidFill>
                        <a:schemeClr val="tx1"/>
                      </a:solidFill>
                      <a:prstDash val="solid"/>
                      <a:round/>
                      <a:headEnd len="med" type="none" w="med"/>
                      <a:tailEnd len="med" type="none" w="med"/>
                    </a:lnT>
                    <a:lnB algn="ctr" cap="flat" cmpd="sng" w="12700">
                      <a:solidFill>
                        <a:schemeClr val="tx1"/>
                      </a:solidFill>
                      <a:prstDash val="solid"/>
                      <a:round/>
                      <a:headEnd len="med" type="none" w="med"/>
                      <a:tailEnd len="med" type="none" w="med"/>
                    </a:lnB>
                    <a:lnTlToBr cmpd="sng" w="12700">
                      <a:noFill/>
                      <a:prstDash val="solid"/>
                    </a:lnTlToBr>
                    <a:lnBlToTr cmpd="sng" w="12700">
                      <a:noFill/>
                      <a:prstDash val="solid"/>
                    </a:lnBlToTr>
                  </a:tcPr>
                </a:tc>
                <a:extLst>
                  <a:ext uri="{0D108BD9-81ED-4DB2-BD59-A6C34878D82A}">
                    <a16:rowId xmlns:a16="http://schemas.microsoft.com/office/drawing/2014/main" val="377369514"/>
                  </a:ext>
                </a:extLst>
              </a:tr>
              <a:tr h="193040">
                <a:tc>
                  <a:txBody>
                    <a:bodyPr/>
                    <a:lstStyle/>
                    <a:p>
                      <a:pPr algn="ctr" fontAlgn="ctr"/>
                      <a:r>
                        <a:rPr b="0" dirty="0" lang="en-US" strike="noStrike" sz="1600" u="none">
                          <a:solidFill>
                            <a:srgbClr val="000000"/>
                          </a:solidFill>
                          <a:effectLst/>
                        </a:rPr>
                        <a:t>Large</a:t>
                      </a:r>
                      <a:endParaRPr b="0" dirty="0" i="0" lang="en-US" strike="noStrike" sz="1600" u="none">
                        <a:solidFill>
                          <a:srgbClr val="000000"/>
                        </a:solidFill>
                        <a:effectLst/>
                        <a:latin charset="-122" panose="02010600030101010101" pitchFamily="2" typeface="宋体"/>
                        <a:ea charset="-122" panose="02010600030101010101" pitchFamily="2" typeface="宋体"/>
                      </a:endParaRPr>
                    </a:p>
                  </a:txBody>
                  <a:tcPr anchor="ctr" marB="0" marL="6350" marR="6350" marT="6350">
                    <a:lnL algn="ctr" cap="flat" cmpd="sng" w="12700">
                      <a:solidFill>
                        <a:schemeClr val="tx1"/>
                      </a:solidFill>
                      <a:prstDash val="solid"/>
                      <a:round/>
                      <a:headEnd len="med" type="none" w="med"/>
                      <a:tailEnd len="med" type="none" w="med"/>
                    </a:lnL>
                    <a:lnR algn="ctr" cap="flat" cmpd="sng" w="12700">
                      <a:solidFill>
                        <a:schemeClr val="tx1"/>
                      </a:solidFill>
                      <a:prstDash val="solid"/>
                      <a:round/>
                      <a:headEnd len="med" type="none" w="med"/>
                      <a:tailEnd len="med" type="none" w="med"/>
                    </a:lnR>
                    <a:lnT algn="ctr" cap="flat" cmpd="sng" w="12700">
                      <a:solidFill>
                        <a:schemeClr val="tx1"/>
                      </a:solidFill>
                      <a:prstDash val="solid"/>
                      <a:round/>
                      <a:headEnd len="med" type="none" w="med"/>
                      <a:tailEnd len="med" type="none" w="med"/>
                    </a:lnT>
                    <a:lnB algn="ctr" cap="flat" cmpd="sng" w="12700">
                      <a:solidFill>
                        <a:schemeClr val="tx1"/>
                      </a:solidFill>
                      <a:prstDash val="solid"/>
                      <a:round/>
                      <a:headEnd len="med" type="none" w="med"/>
                      <a:tailEnd len="med" type="none" w="med"/>
                    </a:lnB>
                    <a:lnTlToBr cmpd="sng" w="12700">
                      <a:noFill/>
                      <a:prstDash val="solid"/>
                    </a:lnTlToBr>
                    <a:lnBlToTr cmpd="sng" w="12700">
                      <a:noFill/>
                      <a:prstDash val="solid"/>
                    </a:lnBlToTr>
                  </a:tcPr>
                </a:tc>
                <a:tc>
                  <a:txBody>
                    <a:bodyPr/>
                    <a:lstStyle/>
                    <a:p>
                      <a:pPr algn="ctr" lvl="0" marL="0"/>
                      <a:r>
                        <a:rPr lang="en-US" sz="1000" b="false" i="false" u="none">
                          <a:solidFill>
                            <a:srgbClr val="000000"/>
                          </a:solidFill>
                          <a:latin typeface="Arial"/>
                        </a:rPr>
                        <a:t>96×96</a:t>
                      </a:r>
                    </a:p>
                  </a:txBody>
                  <a:tcPr anchor="ctr" marB="0" marL="6350" marR="6350" marT="6350">
                    <a:lnL algn="ctr" cap="flat" cmpd="sng" w="12700">
                      <a:solidFill>
                        <a:schemeClr val="tx1"/>
                      </a:solidFill>
                      <a:prstDash val="solid"/>
                      <a:round/>
                      <a:headEnd len="med" type="none" w="med"/>
                      <a:tailEnd len="med" type="none" w="med"/>
                    </a:lnL>
                    <a:lnR algn="ctr" cap="flat" cmpd="sng" w="12700">
                      <a:solidFill>
                        <a:schemeClr val="tx1"/>
                      </a:solidFill>
                      <a:prstDash val="solid"/>
                      <a:round/>
                      <a:headEnd len="med" type="none" w="med"/>
                      <a:tailEnd len="med" type="none" w="med"/>
                    </a:lnR>
                    <a:lnT algn="ctr" cap="flat" cmpd="sng" w="12700">
                      <a:solidFill>
                        <a:schemeClr val="tx1"/>
                      </a:solidFill>
                      <a:prstDash val="solid"/>
                      <a:round/>
                      <a:headEnd len="med" type="none" w="med"/>
                      <a:tailEnd len="med" type="none" w="med"/>
                    </a:lnT>
                    <a:lnB algn="ctr" cap="flat" cmpd="sng" w="12700">
                      <a:solidFill>
                        <a:schemeClr val="tx1"/>
                      </a:solidFill>
                      <a:prstDash val="solid"/>
                      <a:round/>
                      <a:headEnd len="med" type="none" w="med"/>
                      <a:tailEnd len="med" type="none" w="med"/>
                    </a:lnB>
                    <a:lnTlToBr cmpd="sng" w="12700">
                      <a:noFill/>
                      <a:prstDash val="solid"/>
                    </a:lnTlToBr>
                    <a:lnBlToTr cmpd="sng" w="12700">
                      <a:noFill/>
                      <a:prstDash val="solid"/>
                    </a:lnBlToTr>
                  </a:tcPr>
                </a:tc>
                <a:tc>
                  <a:txBody>
                    <a:bodyPr/>
                    <a:lstStyle/>
                    <a:p>
                      <a:pPr algn="ctr" lvl="0" marL="0"/>
                      <a:r>
                        <a:rPr lang="en-US" sz="1000" b="false" i="false" u="none">
                          <a:solidFill>
                            <a:srgbClr val="000000"/>
                          </a:solidFill>
                          <a:latin typeface="Arial"/>
                        </a:rPr>
                        <a:t>∞×∞</a:t>
                      </a:r>
                    </a:p>
                  </a:txBody>
                  <a:tcPr anchor="ctr" marB="0" marL="6350" marR="6350" marT="6350">
                    <a:lnL algn="ctr" cap="flat" cmpd="sng" w="12700">
                      <a:solidFill>
                        <a:schemeClr val="tx1"/>
                      </a:solidFill>
                      <a:prstDash val="solid"/>
                      <a:round/>
                      <a:headEnd len="med" type="none" w="med"/>
                      <a:tailEnd len="med" type="none" w="med"/>
                    </a:lnL>
                    <a:lnR algn="ctr" cap="flat" cmpd="sng" w="12700">
                      <a:solidFill>
                        <a:schemeClr val="tx1"/>
                      </a:solidFill>
                      <a:prstDash val="solid"/>
                      <a:round/>
                      <a:headEnd len="med" type="none" w="med"/>
                      <a:tailEnd len="med" type="none" w="med"/>
                    </a:lnR>
                    <a:lnT algn="ctr" cap="flat" cmpd="sng" w="12700">
                      <a:solidFill>
                        <a:schemeClr val="tx1"/>
                      </a:solidFill>
                      <a:prstDash val="solid"/>
                      <a:round/>
                      <a:headEnd len="med" type="none" w="med"/>
                      <a:tailEnd len="med" type="none" w="med"/>
                    </a:lnT>
                    <a:lnB algn="ctr" cap="flat" cmpd="sng" w="12700">
                      <a:solidFill>
                        <a:schemeClr val="tx1"/>
                      </a:solidFill>
                      <a:prstDash val="solid"/>
                      <a:round/>
                      <a:headEnd len="med" type="none" w="med"/>
                      <a:tailEnd len="med" type="none" w="med"/>
                    </a:lnB>
                    <a:lnTlToBr cmpd="sng" w="12700">
                      <a:noFill/>
                      <a:prstDash val="solid"/>
                    </a:lnTlToBr>
                    <a:lnBlToTr cmpd="sng" w="12700">
                      <a:noFill/>
                      <a:prstDash val="solid"/>
                    </a:lnBlToTr>
                  </a:tcPr>
                </a:tc>
                <a:extLst>
                  <a:ext uri="{0D108BD9-81ED-4DB2-BD59-A6C34878D82A}">
                    <a16:rowId xmlns:a16="http://schemas.microsoft.com/office/drawing/2014/main" val="3034449025"/>
                  </a:ext>
                </a:extLst>
              </a:tr>
            </a:tbl>
          </a:graphicData>
        </a:graphic>
      </p:graphicFrame>
      <p:sp>
        <p:nvSpPr>
          <p:cNvPr id="9" name="文本占位符 2">
            <a:extLst>
              <a:ext uri="{FF2B5EF4-FFF2-40B4-BE49-F238E27FC236}">
                <a16:creationId xmlns:a16="http://schemas.microsoft.com/office/drawing/2014/main" id="{383E8DC9-7697-452B-86D6-8C3A869D6F37}"/>
              </a:ext>
            </a:extLst>
          </p:cNvPr>
          <p:cNvSpPr txBox="1">
            <a:spLocks/>
          </p:cNvSpPr>
          <p:nvPr/>
        </p:nvSpPr>
        <p:spPr>
          <a:xfrm>
            <a:off x="1066800" y="3784046"/>
            <a:ext cx="10439400" cy="333093"/>
          </a:xfrm>
          <a:prstGeom prst="rect">
            <a:avLst/>
          </a:prstGeom>
        </p:spPr>
        <p:txBody>
          <a:bodyPr/>
          <a:lstStyle>
            <a:lvl1pPr indent="-457200" marL="457200">
              <a:buFont charset="0" panose="020B0604020202020204" pitchFamily="34" typeface="Arial"/>
              <a:buChar char="•"/>
              <a:defRPr baseline="0" sz="2400">
                <a:latin charset="0" panose="020B0604020202020204" pitchFamily="34" typeface="Arial"/>
                <a:ea typeface="+mn-ea"/>
                <a:cs charset="0" panose="020B0604020202020204" pitchFamily="34" typeface="Arial"/>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algn="l" lvl="0" indent="-457200" marL="457200"/>
            <a:r>
              <a:rPr lang="en-US" sz="1000" b="false" i="false" u="none">
                <a:solidFill>
                  <a:srgbClr val="000000"/>
                </a:solidFill>
                <a:latin typeface="Arial"/>
              </a:rPr>
              <a:t>3. Even if the target is inside the anchor, because the IOU is too low, the anchor will still be misjudged as false positive, and it is not easy to get a better positive sample.</a:t>
            </a:r>
          </a:p>
        </p:txBody>
      </p:sp>
      <p:pic>
        <p:nvPicPr>
          <p:cNvPr id="10" name="图片 9">
            <a:extLst>
              <a:ext uri="{FF2B5EF4-FFF2-40B4-BE49-F238E27FC236}">
                <a16:creationId xmlns:a16="http://schemas.microsoft.com/office/drawing/2014/main" id="{829F0598-1872-4C6C-B44B-24087FAB08E3}"/>
              </a:ext>
            </a:extLst>
          </p:cNvPr>
          <p:cNvPicPr>
            <a:picLocks noChangeAspect="1"/>
          </p:cNvPicPr>
          <p:nvPr/>
        </p:nvPicPr>
        <p:blipFill rotWithShape="1">
          <a:blip r:embed="rId2">
            <a:extLst>
              <a:ext uri="{28A0092B-C50C-407E-A947-70E740481C1C}">
                <a14:useLocalDpi xmlns:a14="http://schemas.microsoft.com/office/drawing/2010/main" val="0"/>
              </a:ext>
            </a:extLst>
          </a:blip>
          <a:srcRect b="19171" r="3240"/>
          <a:stretch/>
        </p:blipFill>
        <p:spPr>
          <a:xfrm>
            <a:off x="8610600" y="2175818"/>
            <a:ext cx="3200400" cy="4026313"/>
          </a:xfrm>
          <a:prstGeom prst="rect">
            <a:avLst/>
          </a:prstGeom>
        </p:spPr>
      </p:pic>
      <p:sp>
        <p:nvSpPr>
          <p:cNvPr id="11" name="文本框 10">
            <a:extLst>
              <a:ext uri="{FF2B5EF4-FFF2-40B4-BE49-F238E27FC236}">
                <a16:creationId xmlns:a16="http://schemas.microsoft.com/office/drawing/2014/main" id="{ACCAE925-E299-4CCC-B7FC-CCD5B214DA34}"/>
              </a:ext>
            </a:extLst>
          </p:cNvPr>
          <p:cNvSpPr txBox="1"/>
          <p:nvPr/>
        </p:nvSpPr>
        <p:spPr>
          <a:xfrm>
            <a:off x="8422671" y="5715000"/>
            <a:ext cx="3769329" cy="1077218"/>
          </a:xfrm>
          <a:prstGeom prst="rect">
            <a:avLst/>
          </a:prstGeom>
          <a:noFill/>
        </p:spPr>
        <p:txBody>
          <a:bodyPr rtlCol="0" wrap="square">
            <a:spAutoFit/>
          </a:bodyPr>
          <a:lstStyle/>
          <a:p>
            <a:pPr algn="l" lvl="0" marL="0"/>
            <a:r>
              <a:rPr lang="en-US" sz="1100" b="false" i="false" u="none">
                <a:solidFill>
                  <a:srgbClr val="000000"/>
                </a:solidFill>
                <a:latin typeface="Arial"/>
              </a:rPr>
              <a:t>GT in red;</a:t>
            </a:r>
          </a:p>
          <a:p>
            <a:pPr algn="l" lvl="0" marL="0"/>
            <a:r>
              <a:rPr lang="en-US" sz="1100" b="false" i="false" u="none">
                <a:solidFill>
                  <a:srgbClr val="000000"/>
                </a:solidFill>
                <a:latin typeface="Arial"/>
              </a:rPr>
              <a:t>The green box is anchor;</a:t>
            </a:r>
          </a:p>
          <a:p>
            <a:pPr algn="l" lvl="0" marL="0"/>
            <a:r>
              <a:rPr lang="en-US" sz="1100" b="false" i="false" u="none">
                <a:solidFill>
                  <a:srgbClr val="000000"/>
                </a:solidFill>
                <a:latin typeface="Arial"/>
              </a:rPr>
              <a:t>Even if the GT is inside the anchor, because the IOU is too low,</a:t>
            </a:r>
          </a:p>
          <a:p>
            <a:pPr algn="l" lvl="0" marL="0"/>
            <a:r>
              <a:rPr lang="en-US" sz="1100" b="false" i="false" u="none">
                <a:solidFill>
                  <a:srgbClr val="000000"/>
                </a:solidFill>
                <a:latin typeface="Arial"/>
              </a:rPr>
              <a:t>This anchor will still be misjudged as false positive.</a:t>
            </a:r>
          </a:p>
        </p:txBody>
      </p:sp>
    </p:spTree>
    <p:extLst>
      <p:ext uri="{BB962C8B-B14F-4D97-AF65-F5344CB8AC3E}">
        <p14:creationId xmlns:p14="http://schemas.microsoft.com/office/powerpoint/2010/main" val="1687264203"/>
      </p:ext>
    </p:extLst>
  </p:cSld>
  <p:clrMapOvr>
    <a:masterClrMapping/>
  </p:clrMapOvr>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417EAE0B-E607-40BE-95B9-33C735A455C3}"/>
              </a:ext>
            </a:extLst>
          </p:cNvPr>
          <p:cNvSpPr>
            <a:spLocks noGrp="1"/>
          </p:cNvSpPr>
          <p:nvPr>
            <p:ph idx="13" sz="quarter" type="body"/>
          </p:nvPr>
        </p:nvSpPr>
        <p:spPr>
          <a:xfrm>
            <a:off x="1071880" y="2829420"/>
            <a:ext cx="10058400" cy="369332"/>
          </a:xfrm>
        </p:spPr>
        <p:txBody>
          <a:bodyPr/>
          <a:lstStyle/>
          <a:p>
            <a:pPr lvl="0" indent="-457200" marL="457200"/>
            <a:r>
              <a:rPr lang="en-US" sz="1000" b="false" i="false" u="none">
                <a:solidFill>
                  <a:srgbClr val="000000"/>
                </a:solidFill>
                <a:latin typeface="Arial"/>
              </a:rPr>
              <a:t>By introducing a feedback driven anchor arbiter, the recursive function can dynamically adjust the size of the anchor frame and close the gap between the anchor and the small target by gradually reducing the gap between the anchor and the small target, thus providing more excellent positive samples (to solve the problems 1 and 3 in the conjecture experiment).</a:t>
            </a:r>
          </a:p>
        </p:txBody>
      </p:sp>
      <p:sp>
        <p:nvSpPr>
          <p:cNvPr id="3" name="文本占位符 2">
            <a:extLst>
              <a:ext uri="{FF2B5EF4-FFF2-40B4-BE49-F238E27FC236}">
                <a16:creationId xmlns:a16="http://schemas.microsoft.com/office/drawing/2014/main" id="{5E666554-AD11-401C-9FD4-03BB78CFCEDB}"/>
              </a:ext>
            </a:extLst>
          </p:cNvPr>
          <p:cNvSpPr>
            <a:spLocks noGrp="1"/>
          </p:cNvSpPr>
          <p:nvPr>
            <p:ph idx="16" sz="quarter" type="body"/>
          </p:nvPr>
        </p:nvSpPr>
        <p:spPr>
          <a:xfrm>
            <a:off x="1071880" y="4114800"/>
            <a:ext cx="10058400" cy="369332"/>
          </a:xfrm>
        </p:spPr>
        <p:txBody>
          <a:bodyPr/>
          <a:lstStyle/>
          <a:p>
            <a:pPr lvl="0" indent="-457200" marL="457200"/>
            <a:r>
              <a:rPr lang="en-US" sz="1000" b="false" i="false" u="none">
                <a:solidFill>
                  <a:srgbClr val="000000"/>
                </a:solidFill>
                <a:latin typeface="Arial"/>
              </a:rPr>
              <a:t>Then, a groupiou balance sampling strategy is used to ensure sufficient number of positive and negative samples with balanced proportion to participate in model training at each scale, so as to avoid small gradients generated by simple samples being submerged by large gradients generated by difficult samples (to solve conjecture experiment problem 2).</a:t>
            </a:r>
          </a:p>
        </p:txBody>
      </p:sp>
      <p:sp>
        <p:nvSpPr>
          <p:cNvPr id="4" name="矩形 3">
            <a:extLst>
              <a:ext uri="{FF2B5EF4-FFF2-40B4-BE49-F238E27FC236}">
                <a16:creationId xmlns:a16="http://schemas.microsoft.com/office/drawing/2014/main" id="{70C9D82C-EA74-4754-A542-64456CD85930}"/>
              </a:ext>
            </a:extLst>
          </p:cNvPr>
          <p:cNvSpPr/>
          <p:nvPr/>
        </p:nvSpPr>
        <p:spPr>
          <a:xfrm>
            <a:off x="1071880" y="2093056"/>
            <a:ext cx="11254043" cy="461665"/>
          </a:xfrm>
          <a:prstGeom prst="rect">
            <a:avLst/>
          </a:prstGeom>
        </p:spPr>
        <p:txBody>
          <a:bodyPr wrap="none">
            <a:spAutoFit/>
          </a:bodyPr>
          <a:lstStyle/>
          <a:p>
            <a:pPr algn="l" lvl="0" indent="-342900" marL="342900">
              <a:buFont typeface="Arial"/>
              <a:buChar char="•"/>
            </a:pPr>
            <a:r>
              <a:rPr lang="en-US" sz="1300" b="false" i="false" u="none">
                <a:solidFill>
                  <a:srgbClr val="000000"/>
                </a:solidFill>
                <a:latin typeface="Arial"/>
              </a:rPr>
              <a:t>Apsmall is more than twice lower than aplarge - &gt; small object learning is not enough - &gt; it needs to strengthen the learning of small objects.</a:t>
            </a:r>
          </a:p>
        </p:txBody>
      </p:sp>
    </p:spTree>
    <p:extLst>
      <p:ext uri="{BB962C8B-B14F-4D97-AF65-F5344CB8AC3E}">
        <p14:creationId xmlns:p14="http://schemas.microsoft.com/office/powerpoint/2010/main" val="3879153838"/>
      </p:ext>
    </p:extLst>
  </p:cSld>
  <p:clrMapOvr>
    <a:masterClrMapping/>
  </p:clrMapOvr>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CEB9CFC-3398-4810-B3FB-ECF1427E8CAB}"/>
              </a:ext>
            </a:extLst>
          </p:cNvPr>
          <p:cNvSpPr>
            <a:spLocks noGrp="1"/>
          </p:cNvSpPr>
          <p:nvPr>
            <p:ph idx="13" sz="quarter" type="body"/>
          </p:nvPr>
        </p:nvSpPr>
        <p:spPr>
          <a:xfrm>
            <a:off x="1039758" y="1809596"/>
            <a:ext cx="10363200" cy="392678"/>
          </a:xfrm>
        </p:spPr>
        <p:txBody>
          <a:bodyPr/>
          <a:lstStyle/>
          <a:p>
            <a:pPr lvl="0" indent="-457200" marL="457200"/>
            <a:r>
              <a:rPr lang="en-US" sz="1000" b="false" i="false" u="none">
                <a:solidFill>
                  <a:srgbClr val="000000"/>
                </a:solidFill>
                <a:latin typeface="Arial"/>
              </a:rPr>
              <a:t>1. Through the anchored module (red box), the anchor without the assigned label is more suitable for the small target, so as to solve the problem of the loss of proposal due to the small IOU caused by the inappropriate anchor.</a:t>
            </a:r>
          </a:p>
        </p:txBody>
      </p:sp>
      <p:sp>
        <p:nvSpPr>
          <p:cNvPr id="3" name="文本占位符 2">
            <a:extLst>
              <a:ext uri="{FF2B5EF4-FFF2-40B4-BE49-F238E27FC236}">
                <a16:creationId xmlns:a16="http://schemas.microsoft.com/office/drawing/2014/main" id="{87738117-0056-48D8-93B0-E54BBF01D6EE}"/>
              </a:ext>
            </a:extLst>
          </p:cNvPr>
          <p:cNvSpPr>
            <a:spLocks noGrp="1"/>
          </p:cNvSpPr>
          <p:nvPr>
            <p:ph idx="16" sz="quarter" type="body"/>
          </p:nvPr>
        </p:nvSpPr>
        <p:spPr>
          <a:xfrm>
            <a:off x="1039758" y="2687597"/>
            <a:ext cx="10363200" cy="392676"/>
          </a:xfrm>
        </p:spPr>
        <p:txBody>
          <a:bodyPr/>
          <a:lstStyle/>
          <a:p>
            <a:pPr lvl="0" indent="-457200" marL="457200"/>
            <a:r>
              <a:rPr lang="en-US" sz="1000" b="false" i="false" u="none">
                <a:solidFill>
                  <a:srgbClr val="000000"/>
                </a:solidFill>
                <a:latin typeface="Arial"/>
              </a:rPr>
              <a:t>2. Groupiou balance sampling (green box) can avoid small gradients generated by simple samples being submerged by large gradients generated by difficult samples, so that the classifier will obtain balanced training samples of different sizes.</a:t>
            </a:r>
          </a:p>
        </p:txBody>
      </p:sp>
      <p:grpSp>
        <p:nvGrpSpPr>
          <p:cNvPr id="7" name="组合 6">
            <a:extLst>
              <a:ext uri="{FF2B5EF4-FFF2-40B4-BE49-F238E27FC236}">
                <a16:creationId xmlns:a16="http://schemas.microsoft.com/office/drawing/2014/main" id="{993A4544-3515-4568-934F-29CB73ECE90A}"/>
              </a:ext>
            </a:extLst>
          </p:cNvPr>
          <p:cNvGrpSpPr/>
          <p:nvPr/>
        </p:nvGrpSpPr>
        <p:grpSpPr>
          <a:xfrm>
            <a:off x="228600" y="3505200"/>
            <a:ext cx="11765642" cy="3260503"/>
            <a:chOff x="350158" y="3445098"/>
            <a:chExt cx="11765642" cy="3260503"/>
          </a:xfrm>
        </p:grpSpPr>
        <p:sp>
          <p:nvSpPr>
            <p:cNvPr id="6" name="矩形: 圆角 5">
              <a:extLst>
                <a:ext uri="{FF2B5EF4-FFF2-40B4-BE49-F238E27FC236}">
                  <a16:creationId xmlns:a16="http://schemas.microsoft.com/office/drawing/2014/main" id="{D7000EB9-F81A-46E6-B269-71A1A87E593F}"/>
                </a:ext>
              </a:extLst>
            </p:cNvPr>
            <p:cNvSpPr/>
            <p:nvPr/>
          </p:nvSpPr>
          <p:spPr>
            <a:xfrm>
              <a:off x="350158" y="3445098"/>
              <a:ext cx="2311977" cy="179798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altLang="en-US" lang="zh-CN"/>
            </a:p>
          </p:txBody>
        </p:sp>
        <p:cxnSp>
          <p:nvCxnSpPr>
            <p:cNvPr id="8" name="直接箭头连接符 7">
              <a:extLst>
                <a:ext uri="{FF2B5EF4-FFF2-40B4-BE49-F238E27FC236}">
                  <a16:creationId xmlns:a16="http://schemas.microsoft.com/office/drawing/2014/main" id="{AABF59DE-8C15-400D-87CE-973C170CBC2D}"/>
                </a:ext>
              </a:extLst>
            </p:cNvPr>
            <p:cNvCxnSpPr>
              <a:cxnSpLocks/>
              <a:stCxn id="6" idx="3"/>
            </p:cNvCxnSpPr>
            <p:nvPr/>
          </p:nvCxnSpPr>
          <p:spPr>
            <a:xfrm>
              <a:off x="2662135" y="4344089"/>
              <a:ext cx="705706"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0" name="矩形: 圆角 9">
              <a:extLst>
                <a:ext uri="{FF2B5EF4-FFF2-40B4-BE49-F238E27FC236}">
                  <a16:creationId xmlns:a16="http://schemas.microsoft.com/office/drawing/2014/main" id="{0570F7E1-F0D8-4C87-9672-FEA13C598535}"/>
                </a:ext>
              </a:extLst>
            </p:cNvPr>
            <p:cNvSpPr/>
            <p:nvPr/>
          </p:nvSpPr>
          <p:spPr>
            <a:xfrm>
              <a:off x="5427977" y="5793957"/>
              <a:ext cx="2223771" cy="60616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rtlCol="0"/>
            <a:lstStyle/>
            <a:p>
              <a:r>
                <a:rPr altLang="zh-CN" dirty="0" err="1" lang="en-US">
                  <a:solidFill>
                    <a:schemeClr val="tx1"/>
                  </a:solidFill>
                </a:rPr>
                <a:t>Anchorfitted</a:t>
              </a:r>
              <a:r>
                <a:rPr altLang="zh-CN" dirty="0" lang="en-US">
                  <a:solidFill>
                    <a:schemeClr val="tx1"/>
                  </a:solidFill>
                </a:rPr>
                <a:t> arbiter</a:t>
              </a:r>
              <a:endParaRPr altLang="en-US" dirty="0" lang="zh-CN">
                <a:solidFill>
                  <a:schemeClr val="tx1"/>
                </a:solidFill>
              </a:endParaRPr>
            </a:p>
          </p:txBody>
        </p:sp>
        <p:sp>
          <p:nvSpPr>
            <p:cNvPr id="13" name="矩形: 圆角 12">
              <a:extLst>
                <a:ext uri="{FF2B5EF4-FFF2-40B4-BE49-F238E27FC236}">
                  <a16:creationId xmlns:a16="http://schemas.microsoft.com/office/drawing/2014/main" id="{2E491AA7-C90D-4BA0-A58F-46ADFEB7905C}"/>
                </a:ext>
              </a:extLst>
            </p:cNvPr>
            <p:cNvSpPr/>
            <p:nvPr/>
          </p:nvSpPr>
          <p:spPr>
            <a:xfrm>
              <a:off x="8371552" y="4129922"/>
              <a:ext cx="3618229" cy="60616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rtlCol="0"/>
            <a:lstStyle/>
            <a:p>
              <a:r>
                <a:rPr altLang="zh-CN" dirty="0" lang="en-US">
                  <a:solidFill>
                    <a:schemeClr val="tx1"/>
                  </a:solidFill>
                </a:rPr>
                <a:t>Group </a:t>
              </a:r>
              <a:r>
                <a:rPr altLang="zh-CN" dirty="0" err="1" lang="en-US">
                  <a:solidFill>
                    <a:schemeClr val="tx1"/>
                  </a:solidFill>
                </a:rPr>
                <a:t>IoU</a:t>
              </a:r>
              <a:r>
                <a:rPr altLang="zh-CN" dirty="0" lang="en-US">
                  <a:solidFill>
                    <a:schemeClr val="tx1"/>
                  </a:solidFill>
                </a:rPr>
                <a:t> Balance sampling</a:t>
              </a:r>
              <a:endParaRPr altLang="en-US" dirty="0" lang="zh-CN">
                <a:solidFill>
                  <a:schemeClr val="tx1"/>
                </a:solidFill>
              </a:endParaRPr>
            </a:p>
          </p:txBody>
        </p:sp>
        <p:pic>
          <p:nvPicPr>
            <p:cNvPr id="14" name="图片 13">
              <a:extLst>
                <a:ext uri="{FF2B5EF4-FFF2-40B4-BE49-F238E27FC236}">
                  <a16:creationId xmlns:a16="http://schemas.microsoft.com/office/drawing/2014/main" id="{93C620C2-050A-4DE2-B303-AC9776FC7C8E}"/>
                </a:ext>
              </a:extLst>
            </p:cNvPr>
            <p:cNvPicPr>
              <a:picLocks noChangeAspect="1"/>
            </p:cNvPicPr>
            <p:nvPr/>
          </p:nvPicPr>
          <p:blipFill rotWithShape="1">
            <a:blip cstate="print" r:embed="rId2">
              <a:extLst>
                <a:ext uri="{28A0092B-C50C-407E-A947-70E740481C1C}">
                  <a14:useLocalDpi xmlns:a14="http://schemas.microsoft.com/office/drawing/2010/main" val="0"/>
                </a:ext>
              </a:extLst>
            </a:blip>
            <a:srcRect b="19171" r="3240"/>
            <a:stretch/>
          </p:blipFill>
          <p:spPr>
            <a:xfrm>
              <a:off x="817229" y="3516048"/>
              <a:ext cx="1316371" cy="1656080"/>
            </a:xfrm>
            <a:prstGeom prst="rect">
              <a:avLst/>
            </a:prstGeom>
          </p:spPr>
        </p:pic>
        <p:sp>
          <p:nvSpPr>
            <p:cNvPr id="15" name="流程图: 决策 14">
              <a:extLst>
                <a:ext uri="{FF2B5EF4-FFF2-40B4-BE49-F238E27FC236}">
                  <a16:creationId xmlns:a16="http://schemas.microsoft.com/office/drawing/2014/main" id="{A3DEBA12-635C-43FB-A985-C4CC975AE7CC}"/>
                </a:ext>
              </a:extLst>
            </p:cNvPr>
            <p:cNvSpPr/>
            <p:nvPr/>
          </p:nvSpPr>
          <p:spPr>
            <a:xfrm>
              <a:off x="5182256" y="4130898"/>
              <a:ext cx="2321321" cy="711990"/>
            </a:xfrm>
            <a:prstGeom prst="flowChartDecision">
              <a:avLst/>
            </a:prstGeom>
            <a:noFill/>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altLang="en-US" dirty="0" lang="zh-CN" sz="1600">
                <a:solidFill>
                  <a:schemeClr val="tx1"/>
                </a:solidFill>
              </a:endParaRPr>
            </a:p>
          </p:txBody>
        </p:sp>
        <p:pic>
          <p:nvPicPr>
            <p:cNvPr id="19" name="图片 18">
              <a:extLst>
                <a:ext uri="{FF2B5EF4-FFF2-40B4-BE49-F238E27FC236}">
                  <a16:creationId xmlns:a16="http://schemas.microsoft.com/office/drawing/2014/main" id="{793FC402-1312-485C-848F-2EC057AD4DB1}"/>
                </a:ext>
              </a:extLst>
            </p:cNvPr>
            <p:cNvPicPr>
              <a:picLocks noChangeAspect="1"/>
            </p:cNvPicPr>
            <p:nvPr/>
          </p:nvPicPr>
          <p:blipFill>
            <a:blip r:embed="rId3"/>
            <a:stretch>
              <a:fillRect/>
            </a:stretch>
          </p:blipFill>
          <p:spPr>
            <a:xfrm>
              <a:off x="3429000" y="3833319"/>
              <a:ext cx="1390067" cy="1286752"/>
            </a:xfrm>
            <a:prstGeom prst="rect">
              <a:avLst/>
            </a:prstGeom>
          </p:spPr>
        </p:pic>
        <p:cxnSp>
          <p:nvCxnSpPr>
            <p:cNvPr id="22" name="直接箭头连接符 21">
              <a:extLst>
                <a:ext uri="{FF2B5EF4-FFF2-40B4-BE49-F238E27FC236}">
                  <a16:creationId xmlns:a16="http://schemas.microsoft.com/office/drawing/2014/main" id="{4CD925F3-9CBB-4BDF-959A-37E4031AA887}"/>
                </a:ext>
              </a:extLst>
            </p:cNvPr>
            <p:cNvCxnSpPr>
              <a:cxnSpLocks/>
            </p:cNvCxnSpPr>
            <p:nvPr/>
          </p:nvCxnSpPr>
          <p:spPr>
            <a:xfrm>
              <a:off x="4801237" y="4456955"/>
              <a:ext cx="349251"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3" name="直接箭头连接符 22">
              <a:extLst>
                <a:ext uri="{FF2B5EF4-FFF2-40B4-BE49-F238E27FC236}">
                  <a16:creationId xmlns:a16="http://schemas.microsoft.com/office/drawing/2014/main" id="{38A3D91D-13FE-4C24-BF54-06D13804CF13}"/>
                </a:ext>
              </a:extLst>
            </p:cNvPr>
            <p:cNvCxnSpPr>
              <a:cxnSpLocks/>
            </p:cNvCxnSpPr>
            <p:nvPr/>
          </p:nvCxnSpPr>
          <p:spPr>
            <a:xfrm>
              <a:off x="6371746" y="5026926"/>
              <a:ext cx="0" cy="63641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5" name="文本框 24">
              <a:extLst>
                <a:ext uri="{FF2B5EF4-FFF2-40B4-BE49-F238E27FC236}">
                  <a16:creationId xmlns:a16="http://schemas.microsoft.com/office/drawing/2014/main" id="{56C6576B-BDB6-4E10-BC16-D4BED2B46906}"/>
                </a:ext>
              </a:extLst>
            </p:cNvPr>
            <p:cNvSpPr txBox="1"/>
            <p:nvPr/>
          </p:nvSpPr>
          <p:spPr>
            <a:xfrm>
              <a:off x="6463187" y="5141502"/>
              <a:ext cx="564067" cy="338554"/>
            </a:xfrm>
            <a:prstGeom prst="rect">
              <a:avLst/>
            </a:prstGeom>
            <a:noFill/>
          </p:spPr>
          <p:txBody>
            <a:bodyPr rtlCol="0" wrap="square">
              <a:spAutoFit/>
            </a:bodyPr>
            <a:lstStyle/>
            <a:p>
              <a:r>
                <a:rPr altLang="zh-CN" dirty="0" lang="en-US" sz="1600"/>
                <a:t>Y</a:t>
              </a:r>
            </a:p>
          </p:txBody>
        </p:sp>
        <p:cxnSp>
          <p:nvCxnSpPr>
            <p:cNvPr id="29" name="直接箭头连接符 28">
              <a:extLst>
                <a:ext uri="{FF2B5EF4-FFF2-40B4-BE49-F238E27FC236}">
                  <a16:creationId xmlns:a16="http://schemas.microsoft.com/office/drawing/2014/main" id="{52DE3A76-A748-40F1-85C2-63C442111B97}"/>
                </a:ext>
              </a:extLst>
            </p:cNvPr>
            <p:cNvCxnSpPr>
              <a:cxnSpLocks/>
            </p:cNvCxnSpPr>
            <p:nvPr/>
          </p:nvCxnSpPr>
          <p:spPr>
            <a:xfrm>
              <a:off x="7582557" y="4502898"/>
              <a:ext cx="463801" cy="900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6" name="矩形 35">
              <a:extLst>
                <a:ext uri="{FF2B5EF4-FFF2-40B4-BE49-F238E27FC236}">
                  <a16:creationId xmlns:a16="http://schemas.microsoft.com/office/drawing/2014/main" id="{A8D5EE15-6D4E-4FBA-AECB-DD4AF6A7670A}"/>
                </a:ext>
              </a:extLst>
            </p:cNvPr>
            <p:cNvSpPr/>
            <p:nvPr/>
          </p:nvSpPr>
          <p:spPr>
            <a:xfrm>
              <a:off x="3886200" y="5243079"/>
              <a:ext cx="6553196" cy="1462522"/>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altLang="en-US" lang="zh-CN">
                <a:ln>
                  <a:solidFill>
                    <a:schemeClr val="tx1"/>
                  </a:solidFill>
                  <a:prstDash val="sysDot"/>
                </a:ln>
                <a:solidFill>
                  <a:srgbClr val="FFC000"/>
                </a:solidFill>
              </a:endParaRPr>
            </a:p>
          </p:txBody>
        </p:sp>
        <p:sp>
          <p:nvSpPr>
            <p:cNvPr id="37" name="矩形 36">
              <a:extLst>
                <a:ext uri="{FF2B5EF4-FFF2-40B4-BE49-F238E27FC236}">
                  <a16:creationId xmlns:a16="http://schemas.microsoft.com/office/drawing/2014/main" id="{8C5146BA-4D47-4241-9867-D5E475AFB54A}"/>
                </a:ext>
              </a:extLst>
            </p:cNvPr>
            <p:cNvSpPr/>
            <p:nvPr/>
          </p:nvSpPr>
          <p:spPr>
            <a:xfrm>
              <a:off x="8063863" y="3659099"/>
              <a:ext cx="4051937" cy="1347677"/>
            </a:xfrm>
            <a:prstGeom prst="rect">
              <a:avLst/>
            </a:prstGeom>
            <a:noFill/>
            <a:ln>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altLang="en-US" lang="zh-CN"/>
            </a:p>
          </p:txBody>
        </p:sp>
        <p:sp>
          <p:nvSpPr>
            <p:cNvPr id="38" name="文本框 37">
              <a:extLst>
                <a:ext uri="{FF2B5EF4-FFF2-40B4-BE49-F238E27FC236}">
                  <a16:creationId xmlns:a16="http://schemas.microsoft.com/office/drawing/2014/main" id="{8691EE4A-F52D-4369-904B-9FA47447CC66}"/>
                </a:ext>
              </a:extLst>
            </p:cNvPr>
            <p:cNvSpPr txBox="1"/>
            <p:nvPr/>
          </p:nvSpPr>
          <p:spPr>
            <a:xfrm>
              <a:off x="4038602" y="5243078"/>
              <a:ext cx="2223772" cy="369332"/>
            </a:xfrm>
            <a:prstGeom prst="rect">
              <a:avLst/>
            </a:prstGeom>
            <a:noFill/>
          </p:spPr>
          <p:txBody>
            <a:bodyPr rtlCol="0" wrap="square">
              <a:spAutoFit/>
            </a:bodyPr>
            <a:lstStyle/>
            <a:p>
              <a:r>
                <a:rPr altLang="zh-CN" dirty="0" err="1" lang="en-US">
                  <a:solidFill>
                    <a:srgbClr val="FF0000"/>
                  </a:solidFill>
                </a:rPr>
                <a:t>Anchorfitted</a:t>
              </a:r>
              <a:r>
                <a:rPr altLang="zh-CN" dirty="0" lang="en-US">
                  <a:solidFill>
                    <a:srgbClr val="FF0000"/>
                  </a:solidFill>
                </a:rPr>
                <a:t> module</a:t>
              </a:r>
              <a:endParaRPr altLang="en-US" dirty="0" lang="zh-CN">
                <a:solidFill>
                  <a:srgbClr val="FF0000"/>
                </a:solidFill>
              </a:endParaRPr>
            </a:p>
          </p:txBody>
        </p:sp>
        <p:sp>
          <p:nvSpPr>
            <p:cNvPr id="39" name="文本框 38">
              <a:extLst>
                <a:ext uri="{FF2B5EF4-FFF2-40B4-BE49-F238E27FC236}">
                  <a16:creationId xmlns:a16="http://schemas.microsoft.com/office/drawing/2014/main" id="{82A4BD8F-18F2-4C73-9B76-02D5AC6EC21B}"/>
                </a:ext>
              </a:extLst>
            </p:cNvPr>
            <p:cNvSpPr txBox="1"/>
            <p:nvPr/>
          </p:nvSpPr>
          <p:spPr>
            <a:xfrm>
              <a:off x="8113361" y="3688051"/>
              <a:ext cx="3952939" cy="369332"/>
            </a:xfrm>
            <a:prstGeom prst="rect">
              <a:avLst/>
            </a:prstGeom>
            <a:noFill/>
          </p:spPr>
          <p:txBody>
            <a:bodyPr rtlCol="0" wrap="square">
              <a:spAutoFit/>
            </a:bodyPr>
            <a:lstStyle/>
            <a:p>
              <a:r>
                <a:rPr altLang="zh-CN" dirty="0" lang="en-US">
                  <a:solidFill>
                    <a:srgbClr val="00B050"/>
                  </a:solidFill>
                </a:rPr>
                <a:t>Group </a:t>
              </a:r>
              <a:r>
                <a:rPr altLang="zh-CN" dirty="0" err="1" lang="en-US">
                  <a:solidFill>
                    <a:srgbClr val="00B050"/>
                  </a:solidFill>
                </a:rPr>
                <a:t>IoU</a:t>
              </a:r>
              <a:r>
                <a:rPr altLang="zh-CN" dirty="0" lang="en-US">
                  <a:solidFill>
                    <a:srgbClr val="00B050"/>
                  </a:solidFill>
                </a:rPr>
                <a:t> Balance sampling module </a:t>
              </a:r>
              <a:endParaRPr altLang="en-US" dirty="0" lang="zh-CN">
                <a:solidFill>
                  <a:srgbClr val="00B050"/>
                </a:solidFill>
              </a:endParaRPr>
            </a:p>
          </p:txBody>
        </p:sp>
        <p:sp>
          <p:nvSpPr>
            <p:cNvPr id="47" name="流程图: 决策 46">
              <a:extLst>
                <a:ext uri="{FF2B5EF4-FFF2-40B4-BE49-F238E27FC236}">
                  <a16:creationId xmlns:a16="http://schemas.microsoft.com/office/drawing/2014/main" id="{32D21E9E-838C-48E0-BB12-22F9525BDE1F}"/>
                </a:ext>
              </a:extLst>
            </p:cNvPr>
            <p:cNvSpPr/>
            <p:nvPr/>
          </p:nvSpPr>
          <p:spPr>
            <a:xfrm>
              <a:off x="8410741" y="5873626"/>
              <a:ext cx="1565568" cy="526493"/>
            </a:xfrm>
            <a:prstGeom prst="flowChartDecision">
              <a:avLst/>
            </a:prstGeom>
            <a:noFill/>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altLang="en-US" dirty="0" lang="zh-CN">
                <a:solidFill>
                  <a:schemeClr val="tx1"/>
                </a:solidFill>
              </a:endParaRPr>
            </a:p>
          </p:txBody>
        </p:sp>
        <p:cxnSp>
          <p:nvCxnSpPr>
            <p:cNvPr id="49" name="连接符: 肘形 48">
              <a:extLst>
                <a:ext uri="{FF2B5EF4-FFF2-40B4-BE49-F238E27FC236}">
                  <a16:creationId xmlns:a16="http://schemas.microsoft.com/office/drawing/2014/main" id="{1203FD5D-DE80-4D3F-BA88-6C58C2C9C6D1}"/>
                </a:ext>
              </a:extLst>
            </p:cNvPr>
            <p:cNvCxnSpPr>
              <a:cxnSpLocks/>
              <a:stCxn id="47" idx="0"/>
            </p:cNvCxnSpPr>
            <p:nvPr/>
          </p:nvCxnSpPr>
          <p:spPr>
            <a:xfrm flipV="1" rot="16200000">
              <a:off x="7614468" y="4294569"/>
              <a:ext cx="386517" cy="2771598"/>
            </a:xfrm>
            <a:prstGeom prst="bentConnector2">
              <a:avLst/>
            </a:prstGeom>
            <a:ln w="28575">
              <a:solidFill>
                <a:srgbClr val="4A7EBB"/>
              </a:solidFill>
              <a:tailEnd type="triangle"/>
            </a:ln>
          </p:spPr>
          <p:style>
            <a:lnRef idx="1">
              <a:schemeClr val="accent1"/>
            </a:lnRef>
            <a:fillRef idx="0">
              <a:schemeClr val="accent1"/>
            </a:fillRef>
            <a:effectRef idx="0">
              <a:schemeClr val="accent1"/>
            </a:effectRef>
            <a:fontRef idx="minor">
              <a:schemeClr val="tx1"/>
            </a:fontRef>
          </p:style>
        </p:cxnSp>
        <p:cxnSp>
          <p:nvCxnSpPr>
            <p:cNvPr id="54" name="直接箭头连接符 53">
              <a:extLst>
                <a:ext uri="{FF2B5EF4-FFF2-40B4-BE49-F238E27FC236}">
                  <a16:creationId xmlns:a16="http://schemas.microsoft.com/office/drawing/2014/main" id="{FF8B2DC5-A3F7-4197-8CAF-041AD485D2E7}"/>
                </a:ext>
              </a:extLst>
            </p:cNvPr>
            <p:cNvCxnSpPr>
              <a:cxnSpLocks/>
            </p:cNvCxnSpPr>
            <p:nvPr/>
          </p:nvCxnSpPr>
          <p:spPr>
            <a:xfrm>
              <a:off x="7801006" y="6137379"/>
              <a:ext cx="463801" cy="900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55" name="文本框 54">
              <a:extLst>
                <a:ext uri="{FF2B5EF4-FFF2-40B4-BE49-F238E27FC236}">
                  <a16:creationId xmlns:a16="http://schemas.microsoft.com/office/drawing/2014/main" id="{D8CEB665-2C85-49C6-AC09-1EA3F1C89ECA}"/>
                </a:ext>
              </a:extLst>
            </p:cNvPr>
            <p:cNvSpPr txBox="1"/>
            <p:nvPr/>
          </p:nvSpPr>
          <p:spPr>
            <a:xfrm>
              <a:off x="9188632" y="5442790"/>
              <a:ext cx="564067" cy="338554"/>
            </a:xfrm>
            <a:prstGeom prst="rect">
              <a:avLst/>
            </a:prstGeom>
            <a:noFill/>
          </p:spPr>
          <p:txBody>
            <a:bodyPr rtlCol="0" wrap="square">
              <a:spAutoFit/>
            </a:bodyPr>
            <a:lstStyle/>
            <a:p>
              <a:r>
                <a:rPr altLang="zh-CN" dirty="0" lang="en-US" sz="1600"/>
                <a:t>Y</a:t>
              </a:r>
            </a:p>
          </p:txBody>
        </p:sp>
        <p:sp>
          <p:nvSpPr>
            <p:cNvPr id="24" name="文本框 23">
              <a:extLst>
                <a:ext uri="{FF2B5EF4-FFF2-40B4-BE49-F238E27FC236}">
                  <a16:creationId xmlns:a16="http://schemas.microsoft.com/office/drawing/2014/main" id="{778D7342-0BC0-474B-9C2F-0EDC4A201D5B}"/>
                </a:ext>
              </a:extLst>
            </p:cNvPr>
            <p:cNvSpPr txBox="1"/>
            <p:nvPr/>
          </p:nvSpPr>
          <p:spPr>
            <a:xfrm>
              <a:off x="4857140" y="4188705"/>
              <a:ext cx="3137110" cy="584775"/>
            </a:xfrm>
            <a:prstGeom prst="rect">
              <a:avLst/>
            </a:prstGeom>
            <a:noFill/>
          </p:spPr>
          <p:txBody>
            <a:bodyPr rtlCol="0" wrap="square">
              <a:spAutoFit/>
            </a:bodyPr>
            <a:lstStyle/>
            <a:p>
              <a:pPr algn="ctr"/>
              <a:r>
                <a:rPr altLang="zh-CN" dirty="0" lang="en-US" sz="1600"/>
                <a:t>Gt in Anchor &amp; </a:t>
              </a:r>
            </a:p>
            <a:p>
              <a:pPr algn="ctr"/>
              <a:r>
                <a:rPr altLang="zh-CN" dirty="0" lang="en-US" sz="1600"/>
                <a:t>GT never assign label?</a:t>
              </a:r>
              <a:endParaRPr altLang="en-US" dirty="0" lang="zh-CN" sz="1600"/>
            </a:p>
          </p:txBody>
        </p:sp>
        <p:sp>
          <p:nvSpPr>
            <p:cNvPr id="28" name="文本框 27">
              <a:extLst>
                <a:ext uri="{FF2B5EF4-FFF2-40B4-BE49-F238E27FC236}">
                  <a16:creationId xmlns:a16="http://schemas.microsoft.com/office/drawing/2014/main" id="{EA651E1D-78A5-48C6-9FBD-8B018A34FCDF}"/>
                </a:ext>
              </a:extLst>
            </p:cNvPr>
            <p:cNvSpPr txBox="1"/>
            <p:nvPr/>
          </p:nvSpPr>
          <p:spPr>
            <a:xfrm>
              <a:off x="7692734" y="5956708"/>
              <a:ext cx="3137110" cy="338554"/>
            </a:xfrm>
            <a:prstGeom prst="rect">
              <a:avLst/>
            </a:prstGeom>
            <a:noFill/>
          </p:spPr>
          <p:txBody>
            <a:bodyPr rtlCol="0" wrap="square">
              <a:spAutoFit/>
            </a:bodyPr>
            <a:lstStyle/>
            <a:p>
              <a:pPr algn="ctr"/>
              <a:r>
                <a:rPr altLang="zh-CN" dirty="0" lang="en-US" sz="1600"/>
                <a:t>Gt in Anchor?</a:t>
              </a:r>
              <a:endParaRPr altLang="en-US" dirty="0" lang="zh-CN" sz="1600"/>
            </a:p>
          </p:txBody>
        </p:sp>
        <p:sp>
          <p:nvSpPr>
            <p:cNvPr id="32" name="文本框 31">
              <a:extLst>
                <a:ext uri="{FF2B5EF4-FFF2-40B4-BE49-F238E27FC236}">
                  <a16:creationId xmlns:a16="http://schemas.microsoft.com/office/drawing/2014/main" id="{5B92D6D0-426F-4C4F-8221-907137513225}"/>
                </a:ext>
              </a:extLst>
            </p:cNvPr>
            <p:cNvSpPr txBox="1"/>
            <p:nvPr/>
          </p:nvSpPr>
          <p:spPr>
            <a:xfrm>
              <a:off x="10122243" y="5843969"/>
              <a:ext cx="564067" cy="338554"/>
            </a:xfrm>
            <a:prstGeom prst="rect">
              <a:avLst/>
            </a:prstGeom>
            <a:noFill/>
          </p:spPr>
          <p:txBody>
            <a:bodyPr rtlCol="0" wrap="square">
              <a:spAutoFit/>
            </a:bodyPr>
            <a:lstStyle/>
            <a:p>
              <a:r>
                <a:rPr altLang="zh-CN" dirty="0" lang="en-US" sz="1600"/>
                <a:t>N</a:t>
              </a:r>
            </a:p>
          </p:txBody>
        </p:sp>
        <p:sp>
          <p:nvSpPr>
            <p:cNvPr id="33" name="文本框 32">
              <a:extLst>
                <a:ext uri="{FF2B5EF4-FFF2-40B4-BE49-F238E27FC236}">
                  <a16:creationId xmlns:a16="http://schemas.microsoft.com/office/drawing/2014/main" id="{FED37C0D-FF5C-4614-A5E2-2F151568B79F}"/>
                </a:ext>
              </a:extLst>
            </p:cNvPr>
            <p:cNvSpPr txBox="1"/>
            <p:nvPr/>
          </p:nvSpPr>
          <p:spPr>
            <a:xfrm>
              <a:off x="7692734" y="4053724"/>
              <a:ext cx="564067" cy="338554"/>
            </a:xfrm>
            <a:prstGeom prst="rect">
              <a:avLst/>
            </a:prstGeom>
            <a:noFill/>
          </p:spPr>
          <p:txBody>
            <a:bodyPr rtlCol="0" wrap="square">
              <a:spAutoFit/>
            </a:bodyPr>
            <a:lstStyle/>
            <a:p>
              <a:r>
                <a:rPr altLang="zh-CN" dirty="0" lang="en-US" sz="1600"/>
                <a:t>N</a:t>
              </a:r>
            </a:p>
          </p:txBody>
        </p:sp>
      </p:grpSp>
      <p:cxnSp>
        <p:nvCxnSpPr>
          <p:cNvPr id="12" name="连接符: 肘形 11">
            <a:extLst>
              <a:ext uri="{FF2B5EF4-FFF2-40B4-BE49-F238E27FC236}">
                <a16:creationId xmlns:a16="http://schemas.microsoft.com/office/drawing/2014/main" id="{14542AC9-A2E4-441E-B237-A1C9C3560320}"/>
              </a:ext>
            </a:extLst>
          </p:cNvPr>
          <p:cNvCxnSpPr>
            <a:cxnSpLocks/>
            <a:endCxn id="13" idx="2"/>
          </p:cNvCxnSpPr>
          <p:nvPr/>
        </p:nvCxnSpPr>
        <p:spPr>
          <a:xfrm flipH="1" flipV="1" rot="5400000">
            <a:off x="9270759" y="5397738"/>
            <a:ext cx="1389901" cy="186799"/>
          </a:xfrm>
          <a:prstGeom prst="bentConnector3">
            <a:avLst>
              <a:gd fmla="val -438" name="adj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72509468"/>
      </p:ext>
    </p:extLst>
  </p:cSld>
  <p:clrMapOvr>
    <a:masterClrMapping/>
  </p:clrMapOvr>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0D209DE6-2CBD-4B17-9DEC-2CDBE4171A9D}"/>
              </a:ext>
            </a:extLst>
          </p:cNvPr>
          <p:cNvSpPr>
            <a:spLocks noGrp="1"/>
          </p:cNvSpPr>
          <p:nvPr>
            <p:ph idx="13" sz="quarter" type="body"/>
          </p:nvPr>
        </p:nvSpPr>
        <p:spPr>
          <a:xfrm>
            <a:off x="1021624" y="1933199"/>
            <a:ext cx="9798776" cy="492124"/>
          </a:xfrm>
        </p:spPr>
        <p:txBody>
          <a:bodyPr/>
          <a:lstStyle/>
          <a:p>
            <a:pPr lvl="0" indent="-457200" marL="457200"/>
            <a:r>
              <a:rPr lang="en-US" sz="1100" b="false" i="false" u="none">
                <a:solidFill>
                  <a:srgbClr val="000000"/>
                </a:solidFill>
                <a:latin typeface="Arial"/>
              </a:rPr>
              <a:t>1. Introduce a consensus mechanism: if 1) GT is given a positive label for the first time; 2) GT is inside the anchor, the anchor uses the anchored module.</a:t>
            </a:r>
          </a:p>
        </p:txBody>
      </p:sp>
      <p:sp>
        <p:nvSpPr>
          <p:cNvPr id="3" name="标题 2">
            <a:extLst>
              <a:ext uri="{FF2B5EF4-FFF2-40B4-BE49-F238E27FC236}">
                <a16:creationId xmlns:a16="http://schemas.microsoft.com/office/drawing/2014/main" id="{4D306E7A-C90B-403F-81F0-8D0B20F4390A}"/>
              </a:ext>
            </a:extLst>
          </p:cNvPr>
          <p:cNvSpPr>
            <a:spLocks noGrp="1"/>
          </p:cNvSpPr>
          <p:nvPr>
            <p:ph type="title"/>
          </p:nvPr>
        </p:nvSpPr>
        <p:spPr/>
        <p:txBody>
          <a:bodyPr/>
          <a:lstStyle/>
          <a:p>
            <a:r>
              <a:rPr altLang="zh-CN" dirty="0" err="1" lang="en-US"/>
              <a:t>Anchorfitted</a:t>
            </a:r>
            <a:r>
              <a:rPr altLang="zh-CN" dirty="0" lang="en-US"/>
              <a:t> module</a:t>
            </a:r>
            <a:endParaRPr altLang="en-US" dirty="0" lang="zh-CN"/>
          </a:p>
        </p:txBody>
      </p:sp>
      <p:sp>
        <p:nvSpPr>
          <p:cNvPr id="4" name="文本占位符 3">
            <a:extLst>
              <a:ext uri="{FF2B5EF4-FFF2-40B4-BE49-F238E27FC236}">
                <a16:creationId xmlns:a16="http://schemas.microsoft.com/office/drawing/2014/main" id="{2112D53B-1264-4407-A248-19EEA2EAF286}"/>
              </a:ext>
            </a:extLst>
          </p:cNvPr>
          <p:cNvSpPr>
            <a:spLocks noGrp="1"/>
          </p:cNvSpPr>
          <p:nvPr>
            <p:ph idx="16" sz="quarter" type="body"/>
          </p:nvPr>
        </p:nvSpPr>
        <p:spPr>
          <a:xfrm>
            <a:off x="1021624" y="3077568"/>
            <a:ext cx="10636976" cy="369331"/>
          </a:xfrm>
        </p:spPr>
        <p:txBody>
          <a:bodyPr/>
          <a:lstStyle/>
          <a:p>
            <a:pPr lvl="0" indent="-457200" marL="457200"/>
            <a:r>
              <a:rPr lang="en-US" sz="1500" b="false" i="false" u="none">
                <a:solidFill>
                  <a:srgbClr val="000000"/>
                </a:solidFill>
                <a:latin typeface="Arial"/>
              </a:rPr>
              <a:t>2. Recursively scale the length and width of the anchor to 4 / 5, until the anchor no longer contains GT, and get the final anchor.</a:t>
            </a:r>
          </a:p>
        </p:txBody>
      </p:sp>
      <p:sp>
        <p:nvSpPr>
          <p:cNvPr id="32" name="矩形: 圆角 31">
            <a:extLst>
              <a:ext uri="{FF2B5EF4-FFF2-40B4-BE49-F238E27FC236}">
                <a16:creationId xmlns:a16="http://schemas.microsoft.com/office/drawing/2014/main" id="{7328BB20-0840-4316-BD1A-15F43BFDEF03}"/>
              </a:ext>
            </a:extLst>
          </p:cNvPr>
          <p:cNvSpPr/>
          <p:nvPr/>
        </p:nvSpPr>
        <p:spPr>
          <a:xfrm>
            <a:off x="4208777" y="5907834"/>
            <a:ext cx="2223771" cy="60616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rtlCol="0"/>
          <a:lstStyle/>
          <a:p>
            <a:r>
              <a:rPr altLang="zh-CN" dirty="0" err="1" lang="en-US">
                <a:solidFill>
                  <a:schemeClr val="tx1"/>
                </a:solidFill>
              </a:rPr>
              <a:t>Anchorfitted</a:t>
            </a:r>
            <a:r>
              <a:rPr altLang="zh-CN" dirty="0" lang="en-US">
                <a:solidFill>
                  <a:schemeClr val="tx1"/>
                </a:solidFill>
              </a:rPr>
              <a:t> arbiter</a:t>
            </a:r>
            <a:endParaRPr altLang="en-US" dirty="0" lang="zh-CN">
              <a:solidFill>
                <a:schemeClr val="tx1"/>
              </a:solidFill>
            </a:endParaRPr>
          </a:p>
        </p:txBody>
      </p:sp>
      <p:sp>
        <p:nvSpPr>
          <p:cNvPr id="33" name="矩形: 圆角 32">
            <a:extLst>
              <a:ext uri="{FF2B5EF4-FFF2-40B4-BE49-F238E27FC236}">
                <a16:creationId xmlns:a16="http://schemas.microsoft.com/office/drawing/2014/main" id="{88AED217-353F-480B-8661-EABFFE861EC8}"/>
              </a:ext>
            </a:extLst>
          </p:cNvPr>
          <p:cNvSpPr/>
          <p:nvPr/>
        </p:nvSpPr>
        <p:spPr>
          <a:xfrm>
            <a:off x="7152353" y="4053721"/>
            <a:ext cx="3210848" cy="60616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rtlCol="0"/>
          <a:lstStyle/>
          <a:p>
            <a:r>
              <a:rPr altLang="zh-CN" dirty="0" lang="en-US">
                <a:solidFill>
                  <a:schemeClr val="tx1"/>
                </a:solidFill>
              </a:rPr>
              <a:t>Group </a:t>
            </a:r>
            <a:r>
              <a:rPr altLang="zh-CN" dirty="0" err="1" lang="en-US">
                <a:solidFill>
                  <a:schemeClr val="tx1"/>
                </a:solidFill>
              </a:rPr>
              <a:t>IoU</a:t>
            </a:r>
            <a:r>
              <a:rPr altLang="zh-CN" dirty="0" lang="en-US">
                <a:solidFill>
                  <a:schemeClr val="tx1"/>
                </a:solidFill>
              </a:rPr>
              <a:t> Balance sampling</a:t>
            </a:r>
            <a:endParaRPr altLang="en-US" dirty="0" lang="zh-CN">
              <a:solidFill>
                <a:schemeClr val="tx1"/>
              </a:solidFill>
            </a:endParaRPr>
          </a:p>
        </p:txBody>
      </p:sp>
      <p:sp>
        <p:nvSpPr>
          <p:cNvPr id="35" name="流程图: 决策 34">
            <a:extLst>
              <a:ext uri="{FF2B5EF4-FFF2-40B4-BE49-F238E27FC236}">
                <a16:creationId xmlns:a16="http://schemas.microsoft.com/office/drawing/2014/main" id="{655753AC-53D0-4A2B-AD49-616C9BAB9424}"/>
              </a:ext>
            </a:extLst>
          </p:cNvPr>
          <p:cNvSpPr/>
          <p:nvPr/>
        </p:nvSpPr>
        <p:spPr>
          <a:xfrm>
            <a:off x="3501356" y="4013289"/>
            <a:ext cx="3128044" cy="711990"/>
          </a:xfrm>
          <a:prstGeom prst="flowChartDecision">
            <a:avLst/>
          </a:prstGeom>
          <a:noFill/>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altLang="en-US" dirty="0" lang="zh-CN" sz="1600">
              <a:solidFill>
                <a:schemeClr val="tx1"/>
              </a:solidFill>
            </a:endParaRPr>
          </a:p>
        </p:txBody>
      </p:sp>
      <p:cxnSp>
        <p:nvCxnSpPr>
          <p:cNvPr id="38" name="直接箭头连接符 37">
            <a:extLst>
              <a:ext uri="{FF2B5EF4-FFF2-40B4-BE49-F238E27FC236}">
                <a16:creationId xmlns:a16="http://schemas.microsoft.com/office/drawing/2014/main" id="{5D9A9CD1-0708-4A6F-91AF-859B65DC09B7}"/>
              </a:ext>
            </a:extLst>
          </p:cNvPr>
          <p:cNvCxnSpPr>
            <a:cxnSpLocks/>
          </p:cNvCxnSpPr>
          <p:nvPr/>
        </p:nvCxnSpPr>
        <p:spPr>
          <a:xfrm>
            <a:off x="5043174" y="4936117"/>
            <a:ext cx="0" cy="93547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9" name="文本框 38">
            <a:extLst>
              <a:ext uri="{FF2B5EF4-FFF2-40B4-BE49-F238E27FC236}">
                <a16:creationId xmlns:a16="http://schemas.microsoft.com/office/drawing/2014/main" id="{E0F2D6D4-3EFF-4BD6-B658-9BE18FA7325F}"/>
              </a:ext>
            </a:extLst>
          </p:cNvPr>
          <p:cNvSpPr txBox="1"/>
          <p:nvPr/>
        </p:nvSpPr>
        <p:spPr>
          <a:xfrm>
            <a:off x="5039648" y="4860809"/>
            <a:ext cx="564067" cy="338554"/>
          </a:xfrm>
          <a:prstGeom prst="rect">
            <a:avLst/>
          </a:prstGeom>
          <a:noFill/>
        </p:spPr>
        <p:txBody>
          <a:bodyPr rtlCol="0" wrap="square">
            <a:spAutoFit/>
          </a:bodyPr>
          <a:lstStyle/>
          <a:p>
            <a:r>
              <a:rPr altLang="zh-CN" dirty="0" lang="en-US" sz="1600"/>
              <a:t>Y</a:t>
            </a:r>
          </a:p>
        </p:txBody>
      </p:sp>
      <p:cxnSp>
        <p:nvCxnSpPr>
          <p:cNvPr id="40" name="直接箭头连接符 39">
            <a:extLst>
              <a:ext uri="{FF2B5EF4-FFF2-40B4-BE49-F238E27FC236}">
                <a16:creationId xmlns:a16="http://schemas.microsoft.com/office/drawing/2014/main" id="{05D4EC90-4C5A-48F3-9F74-8F007DC96D61}"/>
              </a:ext>
            </a:extLst>
          </p:cNvPr>
          <p:cNvCxnSpPr>
            <a:cxnSpLocks/>
          </p:cNvCxnSpPr>
          <p:nvPr/>
        </p:nvCxnSpPr>
        <p:spPr>
          <a:xfrm>
            <a:off x="6546599" y="4391494"/>
            <a:ext cx="463801" cy="900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41" name="矩形 40">
            <a:extLst>
              <a:ext uri="{FF2B5EF4-FFF2-40B4-BE49-F238E27FC236}">
                <a16:creationId xmlns:a16="http://schemas.microsoft.com/office/drawing/2014/main" id="{197A2FD4-8807-4A68-96E4-14D9C0ADC06E}"/>
              </a:ext>
            </a:extLst>
          </p:cNvPr>
          <p:cNvSpPr/>
          <p:nvPr/>
        </p:nvSpPr>
        <p:spPr>
          <a:xfrm>
            <a:off x="2667000" y="5166878"/>
            <a:ext cx="6553196" cy="1462522"/>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altLang="en-US" lang="zh-CN">
              <a:ln>
                <a:solidFill>
                  <a:schemeClr val="tx1"/>
                </a:solidFill>
                <a:prstDash val="sysDot"/>
              </a:ln>
              <a:solidFill>
                <a:srgbClr val="FFC000"/>
              </a:solidFill>
            </a:endParaRPr>
          </a:p>
        </p:txBody>
      </p:sp>
      <p:sp>
        <p:nvSpPr>
          <p:cNvPr id="43" name="文本框 42">
            <a:extLst>
              <a:ext uri="{FF2B5EF4-FFF2-40B4-BE49-F238E27FC236}">
                <a16:creationId xmlns:a16="http://schemas.microsoft.com/office/drawing/2014/main" id="{4DC63E2A-F7DD-4F1A-94A7-EB0339414BBE}"/>
              </a:ext>
            </a:extLst>
          </p:cNvPr>
          <p:cNvSpPr txBox="1"/>
          <p:nvPr/>
        </p:nvSpPr>
        <p:spPr>
          <a:xfrm>
            <a:off x="2819402" y="5166877"/>
            <a:ext cx="2223772" cy="369332"/>
          </a:xfrm>
          <a:prstGeom prst="rect">
            <a:avLst/>
          </a:prstGeom>
          <a:noFill/>
        </p:spPr>
        <p:txBody>
          <a:bodyPr rtlCol="0" wrap="square">
            <a:spAutoFit/>
          </a:bodyPr>
          <a:lstStyle/>
          <a:p>
            <a:r>
              <a:rPr altLang="zh-CN" dirty="0" err="1" lang="en-US">
                <a:solidFill>
                  <a:srgbClr val="FF0000"/>
                </a:solidFill>
              </a:rPr>
              <a:t>Anchorfitted</a:t>
            </a:r>
            <a:r>
              <a:rPr altLang="zh-CN" dirty="0" lang="en-US">
                <a:solidFill>
                  <a:srgbClr val="FF0000"/>
                </a:solidFill>
              </a:rPr>
              <a:t> module</a:t>
            </a:r>
            <a:endParaRPr altLang="en-US" dirty="0" lang="zh-CN">
              <a:solidFill>
                <a:srgbClr val="FF0000"/>
              </a:solidFill>
            </a:endParaRPr>
          </a:p>
        </p:txBody>
      </p:sp>
      <p:sp>
        <p:nvSpPr>
          <p:cNvPr id="45" name="流程图: 决策 44">
            <a:extLst>
              <a:ext uri="{FF2B5EF4-FFF2-40B4-BE49-F238E27FC236}">
                <a16:creationId xmlns:a16="http://schemas.microsoft.com/office/drawing/2014/main" id="{B0796A6B-4454-40EC-80F4-94702ED9AD84}"/>
              </a:ext>
            </a:extLst>
          </p:cNvPr>
          <p:cNvSpPr/>
          <p:nvPr/>
        </p:nvSpPr>
        <p:spPr>
          <a:xfrm>
            <a:off x="7191541" y="5987503"/>
            <a:ext cx="1565568" cy="526493"/>
          </a:xfrm>
          <a:prstGeom prst="flowChartDecision">
            <a:avLst/>
          </a:prstGeom>
          <a:noFill/>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altLang="en-US" dirty="0" lang="zh-CN">
              <a:solidFill>
                <a:schemeClr val="tx1"/>
              </a:solidFill>
            </a:endParaRPr>
          </a:p>
        </p:txBody>
      </p:sp>
      <p:cxnSp>
        <p:nvCxnSpPr>
          <p:cNvPr id="46" name="连接符: 肘形 45">
            <a:extLst>
              <a:ext uri="{FF2B5EF4-FFF2-40B4-BE49-F238E27FC236}">
                <a16:creationId xmlns:a16="http://schemas.microsoft.com/office/drawing/2014/main" id="{9B2F3487-2C79-4137-8E14-081F6401F8AB}"/>
              </a:ext>
            </a:extLst>
          </p:cNvPr>
          <p:cNvCxnSpPr>
            <a:cxnSpLocks/>
            <a:stCxn id="45" idx="0"/>
          </p:cNvCxnSpPr>
          <p:nvPr/>
        </p:nvCxnSpPr>
        <p:spPr>
          <a:xfrm flipV="1" rot="16200000">
            <a:off x="6385628" y="4398806"/>
            <a:ext cx="460870" cy="2716524"/>
          </a:xfrm>
          <a:prstGeom prst="bentConnector2">
            <a:avLst/>
          </a:prstGeom>
          <a:ln w="28575">
            <a:solidFill>
              <a:srgbClr val="4A7EBB"/>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接箭头连接符 46">
            <a:extLst>
              <a:ext uri="{FF2B5EF4-FFF2-40B4-BE49-F238E27FC236}">
                <a16:creationId xmlns:a16="http://schemas.microsoft.com/office/drawing/2014/main" id="{2BA2A74D-9B9A-4265-8C72-C5C7B5C20F98}"/>
              </a:ext>
            </a:extLst>
          </p:cNvPr>
          <p:cNvCxnSpPr>
            <a:cxnSpLocks/>
          </p:cNvCxnSpPr>
          <p:nvPr/>
        </p:nvCxnSpPr>
        <p:spPr>
          <a:xfrm>
            <a:off x="6616063" y="6241749"/>
            <a:ext cx="463801" cy="900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48" name="文本框 47">
            <a:extLst>
              <a:ext uri="{FF2B5EF4-FFF2-40B4-BE49-F238E27FC236}">
                <a16:creationId xmlns:a16="http://schemas.microsoft.com/office/drawing/2014/main" id="{787FC607-0205-4452-9215-EE478CBDFCDA}"/>
              </a:ext>
            </a:extLst>
          </p:cNvPr>
          <p:cNvSpPr txBox="1"/>
          <p:nvPr/>
        </p:nvSpPr>
        <p:spPr>
          <a:xfrm>
            <a:off x="7969432" y="5556667"/>
            <a:ext cx="564067" cy="338554"/>
          </a:xfrm>
          <a:prstGeom prst="rect">
            <a:avLst/>
          </a:prstGeom>
          <a:noFill/>
        </p:spPr>
        <p:txBody>
          <a:bodyPr rtlCol="0" wrap="square">
            <a:spAutoFit/>
          </a:bodyPr>
          <a:lstStyle/>
          <a:p>
            <a:r>
              <a:rPr altLang="zh-CN" dirty="0" lang="en-US" sz="1600"/>
              <a:t>Y</a:t>
            </a:r>
          </a:p>
        </p:txBody>
      </p:sp>
      <p:sp>
        <p:nvSpPr>
          <p:cNvPr id="49" name="文本框 48">
            <a:extLst>
              <a:ext uri="{FF2B5EF4-FFF2-40B4-BE49-F238E27FC236}">
                <a16:creationId xmlns:a16="http://schemas.microsoft.com/office/drawing/2014/main" id="{FD610493-2EF8-411C-A743-CA28F0393A34}"/>
              </a:ext>
            </a:extLst>
          </p:cNvPr>
          <p:cNvSpPr txBox="1"/>
          <p:nvPr/>
        </p:nvSpPr>
        <p:spPr>
          <a:xfrm>
            <a:off x="3089934" y="4073686"/>
            <a:ext cx="3899428" cy="584775"/>
          </a:xfrm>
          <a:prstGeom prst="rect">
            <a:avLst/>
          </a:prstGeom>
          <a:noFill/>
        </p:spPr>
        <p:txBody>
          <a:bodyPr rtlCol="0" wrap="square">
            <a:spAutoFit/>
          </a:bodyPr>
          <a:lstStyle/>
          <a:p>
            <a:pPr algn="ctr"/>
            <a:r>
              <a:rPr altLang="zh-CN" dirty="0" lang="en-US" sz="1600"/>
              <a:t>Gt in Anchor &amp; </a:t>
            </a:r>
          </a:p>
          <a:p>
            <a:pPr algn="ctr"/>
            <a:r>
              <a:rPr altLang="zh-CN" dirty="0" lang="en-US" sz="1600"/>
              <a:t>GT never assign label?</a:t>
            </a:r>
            <a:endParaRPr altLang="en-US" dirty="0" lang="zh-CN" sz="1600"/>
          </a:p>
        </p:txBody>
      </p:sp>
      <p:sp>
        <p:nvSpPr>
          <p:cNvPr id="50" name="文本框 49">
            <a:extLst>
              <a:ext uri="{FF2B5EF4-FFF2-40B4-BE49-F238E27FC236}">
                <a16:creationId xmlns:a16="http://schemas.microsoft.com/office/drawing/2014/main" id="{A120A98E-BD86-495F-941C-EF5E805F421A}"/>
              </a:ext>
            </a:extLst>
          </p:cNvPr>
          <p:cNvSpPr txBox="1"/>
          <p:nvPr/>
        </p:nvSpPr>
        <p:spPr>
          <a:xfrm>
            <a:off x="6473534" y="6070585"/>
            <a:ext cx="3137110" cy="338554"/>
          </a:xfrm>
          <a:prstGeom prst="rect">
            <a:avLst/>
          </a:prstGeom>
          <a:noFill/>
        </p:spPr>
        <p:txBody>
          <a:bodyPr rtlCol="0" wrap="square">
            <a:spAutoFit/>
          </a:bodyPr>
          <a:lstStyle/>
          <a:p>
            <a:pPr algn="ctr"/>
            <a:r>
              <a:rPr altLang="zh-CN" dirty="0" lang="en-US" sz="1600"/>
              <a:t>Gt in Anchor?</a:t>
            </a:r>
            <a:endParaRPr altLang="en-US" dirty="0" lang="zh-CN" sz="1600"/>
          </a:p>
        </p:txBody>
      </p:sp>
      <p:sp>
        <p:nvSpPr>
          <p:cNvPr id="51" name="文本框 50">
            <a:extLst>
              <a:ext uri="{FF2B5EF4-FFF2-40B4-BE49-F238E27FC236}">
                <a16:creationId xmlns:a16="http://schemas.microsoft.com/office/drawing/2014/main" id="{070B27C5-D542-49A6-8519-AD62371CF684}"/>
              </a:ext>
            </a:extLst>
          </p:cNvPr>
          <p:cNvSpPr txBox="1"/>
          <p:nvPr/>
        </p:nvSpPr>
        <p:spPr>
          <a:xfrm>
            <a:off x="8903043" y="5767768"/>
            <a:ext cx="564067" cy="338554"/>
          </a:xfrm>
          <a:prstGeom prst="rect">
            <a:avLst/>
          </a:prstGeom>
          <a:noFill/>
        </p:spPr>
        <p:txBody>
          <a:bodyPr rtlCol="0" wrap="square">
            <a:spAutoFit/>
          </a:bodyPr>
          <a:lstStyle/>
          <a:p>
            <a:r>
              <a:rPr altLang="zh-CN" dirty="0" lang="en-US" sz="1600"/>
              <a:t>N</a:t>
            </a:r>
          </a:p>
        </p:txBody>
      </p:sp>
      <p:sp>
        <p:nvSpPr>
          <p:cNvPr id="52" name="文本框 51">
            <a:extLst>
              <a:ext uri="{FF2B5EF4-FFF2-40B4-BE49-F238E27FC236}">
                <a16:creationId xmlns:a16="http://schemas.microsoft.com/office/drawing/2014/main" id="{3ACC08AD-A4B8-4834-AEF5-086014E3B088}"/>
              </a:ext>
            </a:extLst>
          </p:cNvPr>
          <p:cNvSpPr txBox="1"/>
          <p:nvPr/>
        </p:nvSpPr>
        <p:spPr>
          <a:xfrm>
            <a:off x="6473534" y="3977523"/>
            <a:ext cx="564067" cy="338554"/>
          </a:xfrm>
          <a:prstGeom prst="rect">
            <a:avLst/>
          </a:prstGeom>
          <a:noFill/>
        </p:spPr>
        <p:txBody>
          <a:bodyPr rtlCol="0" wrap="square">
            <a:spAutoFit/>
          </a:bodyPr>
          <a:lstStyle/>
          <a:p>
            <a:r>
              <a:rPr altLang="zh-CN" dirty="0" lang="en-US" sz="1600"/>
              <a:t>N</a:t>
            </a:r>
          </a:p>
        </p:txBody>
      </p:sp>
      <p:cxnSp>
        <p:nvCxnSpPr>
          <p:cNvPr id="53" name="连接符: 肘形 52">
            <a:extLst>
              <a:ext uri="{FF2B5EF4-FFF2-40B4-BE49-F238E27FC236}">
                <a16:creationId xmlns:a16="http://schemas.microsoft.com/office/drawing/2014/main" id="{9A2FB865-1FF8-459E-AC07-A33B6544E317}"/>
              </a:ext>
            </a:extLst>
          </p:cNvPr>
          <p:cNvCxnSpPr/>
          <p:nvPr/>
        </p:nvCxnSpPr>
        <p:spPr>
          <a:xfrm flipH="1" flipV="1" rot="5400000">
            <a:off x="8066105" y="5350887"/>
            <a:ext cx="1586366" cy="204358"/>
          </a:xfrm>
          <a:prstGeom prst="bentConnector3">
            <a:avLst>
              <a:gd fmla="val 685" name="adj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91728364"/>
      </p:ext>
    </p:extLst>
  </p:cSld>
  <p:clrMapOvr>
    <a:masterClrMapping/>
  </p:clrMapOvr>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34883930-14EA-422D-829A-4C07F058FA39}"/>
              </a:ext>
            </a:extLst>
          </p:cNvPr>
          <p:cNvSpPr>
            <a:spLocks noGrp="1"/>
          </p:cNvSpPr>
          <p:nvPr>
            <p:ph idx="13" sz="quarter" type="body"/>
          </p:nvPr>
        </p:nvSpPr>
        <p:spPr>
          <a:xfrm>
            <a:off x="1061720" y="2162495"/>
            <a:ext cx="9220200" cy="369332"/>
          </a:xfrm>
        </p:spPr>
        <p:txBody>
          <a:bodyPr/>
          <a:lstStyle/>
          <a:p>
            <a:pPr lvl="0" indent="-457200" marL="457200"/>
            <a:r>
              <a:rPr lang="en-US" sz="1500" b="false" i="false" u="none">
                <a:solidFill>
                  <a:srgbClr val="000000"/>
                </a:solidFill>
                <a:latin typeface="Arial"/>
              </a:rPr>
              <a:t>1. Divide all anchors into several groups according to their scales.</a:t>
            </a:r>
          </a:p>
        </p:txBody>
      </p:sp>
      <p:sp>
        <p:nvSpPr>
          <p:cNvPr id="3" name="标题 2">
            <a:extLst>
              <a:ext uri="{FF2B5EF4-FFF2-40B4-BE49-F238E27FC236}">
                <a16:creationId xmlns:a16="http://schemas.microsoft.com/office/drawing/2014/main" id="{0BCAD08E-B006-4F0A-B2BC-7E453E255064}"/>
              </a:ext>
            </a:extLst>
          </p:cNvPr>
          <p:cNvSpPr>
            <a:spLocks noGrp="1"/>
          </p:cNvSpPr>
          <p:nvPr>
            <p:ph type="title"/>
          </p:nvPr>
        </p:nvSpPr>
        <p:spPr>
          <a:xfrm>
            <a:off x="1066800" y="1219200"/>
            <a:ext cx="7772400" cy="492125"/>
          </a:xfrm>
        </p:spPr>
        <p:txBody>
          <a:bodyPr/>
          <a:lstStyle/>
          <a:p>
            <a:r>
              <a:rPr altLang="zh-CN" dirty="0" lang="en-US"/>
              <a:t>Group </a:t>
            </a:r>
            <a:r>
              <a:rPr altLang="zh-CN" dirty="0" err="1" lang="en-US"/>
              <a:t>IoU</a:t>
            </a:r>
            <a:r>
              <a:rPr altLang="zh-CN" dirty="0" lang="en-US"/>
              <a:t> Balance sampling</a:t>
            </a:r>
            <a:br>
              <a:rPr altLang="en-US" dirty="0" lang="zh-CN"/>
            </a:br>
            <a:endParaRPr altLang="en-US" dirty="0" lang="zh-CN"/>
          </a:p>
        </p:txBody>
      </p:sp>
      <p:sp>
        <p:nvSpPr>
          <p:cNvPr id="4" name="文本占位符 3">
            <a:extLst>
              <a:ext uri="{FF2B5EF4-FFF2-40B4-BE49-F238E27FC236}">
                <a16:creationId xmlns:a16="http://schemas.microsoft.com/office/drawing/2014/main" id="{17D0A388-3A33-45E5-8829-9D1DBD845494}"/>
              </a:ext>
            </a:extLst>
          </p:cNvPr>
          <p:cNvSpPr>
            <a:spLocks noGrp="1"/>
          </p:cNvSpPr>
          <p:nvPr>
            <p:ph idx="16" sz="quarter" type="body"/>
          </p:nvPr>
        </p:nvSpPr>
        <p:spPr>
          <a:xfrm>
            <a:off x="1061720" y="2878497"/>
            <a:ext cx="9982200" cy="583766"/>
          </a:xfrm>
        </p:spPr>
        <p:txBody>
          <a:bodyPr/>
          <a:lstStyle/>
          <a:p>
            <a:pPr lvl="0" indent="-457200" marL="457200"/>
            <a:r>
              <a:rPr lang="en-US" sz="1400" b="false" i="false" u="none">
                <a:solidFill>
                  <a:srgbClr val="000000"/>
                </a:solidFill>
                <a:latin typeface="Arial"/>
              </a:rPr>
              <a:t>2. For each group, keep the proportion of positive and negative samples at 3:1, and then divide the value of IOU into k intervals.</a:t>
            </a:r>
          </a:p>
        </p:txBody>
      </p:sp>
      <p:sp>
        <p:nvSpPr>
          <p:cNvPr id="5" name="文本占位符 3">
            <a:extLst>
              <a:ext uri="{FF2B5EF4-FFF2-40B4-BE49-F238E27FC236}">
                <a16:creationId xmlns:a16="http://schemas.microsoft.com/office/drawing/2014/main" id="{7D0FC76D-FB14-4B29-8629-1E661DE62CAC}"/>
              </a:ext>
            </a:extLst>
          </p:cNvPr>
          <p:cNvSpPr txBox="1">
            <a:spLocks/>
          </p:cNvSpPr>
          <p:nvPr/>
        </p:nvSpPr>
        <p:spPr>
          <a:xfrm>
            <a:off x="1061720" y="5367496"/>
            <a:ext cx="9682480" cy="367950"/>
          </a:xfrm>
          <a:prstGeom prst="rect">
            <a:avLst/>
          </a:prstGeom>
        </p:spPr>
        <p:txBody>
          <a:bodyPr/>
          <a:lstStyle>
            <a:lvl1pPr indent="-457200" marL="457200">
              <a:buFont charset="0" panose="020B0604020202020204" pitchFamily="34" typeface="Arial"/>
              <a:buChar char="•"/>
              <a:defRPr baseline="0" sz="2400">
                <a:latin charset="0" panose="020B0604020202020204" pitchFamily="34" typeface="Arial"/>
                <a:ea typeface="+mn-ea"/>
                <a:cs charset="0" panose="020B0604020202020204" pitchFamily="34" typeface="Arial"/>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algn="l" lvl="0" indent="-457200" marL="457200"/>
            <a:r>
              <a:rPr lang="en-US" sz="1500" b="false" i="false" u="none">
                <a:solidFill>
                  <a:srgbClr val="000000"/>
                </a:solidFill>
                <a:latin typeface="Arial"/>
              </a:rPr>
              <a:t>4. Through the uniform sampling on the IOU, the hard negative is evenly distributed on the IOU.</a:t>
            </a:r>
          </a:p>
        </p:txBody>
      </p:sp>
      <p:pic>
        <p:nvPicPr>
          <p:cNvPr id="6" name="图片 5">
            <a:extLst>
              <a:ext uri="{FF2B5EF4-FFF2-40B4-BE49-F238E27FC236}">
                <a16:creationId xmlns:a16="http://schemas.microsoft.com/office/drawing/2014/main" id="{C3570439-4558-45FF-BF75-24CD81B28292}"/>
              </a:ext>
            </a:extLst>
          </p:cNvPr>
          <p:cNvPicPr>
            <a:picLocks noChangeAspect="1"/>
          </p:cNvPicPr>
          <p:nvPr/>
        </p:nvPicPr>
        <p:blipFill>
          <a:blip r:embed="rId2"/>
          <a:stretch>
            <a:fillRect/>
          </a:stretch>
        </p:blipFill>
        <p:spPr>
          <a:xfrm>
            <a:off x="4125878" y="4414459"/>
            <a:ext cx="3091884" cy="964136"/>
          </a:xfrm>
          <a:prstGeom prst="rect">
            <a:avLst/>
          </a:prstGeom>
        </p:spPr>
      </p:pic>
      <p:sp>
        <p:nvSpPr>
          <p:cNvPr id="7" name="文本占位符 3">
            <a:extLst>
              <a:ext uri="{FF2B5EF4-FFF2-40B4-BE49-F238E27FC236}">
                <a16:creationId xmlns:a16="http://schemas.microsoft.com/office/drawing/2014/main" id="{8F435C57-4A4D-44E0-853E-A72800D77321}"/>
              </a:ext>
            </a:extLst>
          </p:cNvPr>
          <p:cNvSpPr txBox="1">
            <a:spLocks/>
          </p:cNvSpPr>
          <p:nvPr/>
        </p:nvSpPr>
        <p:spPr>
          <a:xfrm>
            <a:off x="1061720" y="3902752"/>
            <a:ext cx="9982200" cy="583766"/>
          </a:xfrm>
          <a:prstGeom prst="rect">
            <a:avLst/>
          </a:prstGeom>
        </p:spPr>
        <p:txBody>
          <a:bodyPr/>
          <a:lstStyle>
            <a:lvl1pPr indent="-457200" marL="457200">
              <a:buFont charset="0" panose="020B0604020202020204" pitchFamily="34" typeface="Arial"/>
              <a:buChar char="•"/>
              <a:defRPr baseline="0" sz="2400">
                <a:latin charset="0" panose="020B0604020202020204" pitchFamily="34" typeface="Arial"/>
                <a:ea typeface="+mn-ea"/>
                <a:cs charset="0" panose="020B0604020202020204" pitchFamily="34" typeface="Arial"/>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algn="l" lvl="0" indent="-457200" marL="457200"/>
            <a:r>
              <a:rPr lang="en-US" sz="1400" b="false" i="false" u="none">
                <a:solidFill>
                  <a:srgbClr val="000000"/>
                </a:solidFill>
                <a:latin typeface="Arial"/>
              </a:rPr>
              <a:t>3. N negative samples are sampled in each interval, and the number of candidate samples in each interval is MK. the specific sampling formula is:</a:t>
            </a:r>
          </a:p>
        </p:txBody>
      </p:sp>
      <p:sp>
        <p:nvSpPr>
          <p:cNvPr id="8" name="文本框 7">
            <a:extLst>
              <a:ext uri="{FF2B5EF4-FFF2-40B4-BE49-F238E27FC236}">
                <a16:creationId xmlns:a16="http://schemas.microsoft.com/office/drawing/2014/main" id="{FE857E50-547B-4EE8-B57B-EA29812A5FC5}"/>
              </a:ext>
            </a:extLst>
          </p:cNvPr>
          <p:cNvSpPr txBox="1"/>
          <p:nvPr/>
        </p:nvSpPr>
        <p:spPr>
          <a:xfrm>
            <a:off x="7217762" y="4773089"/>
            <a:ext cx="5029200" cy="338554"/>
          </a:xfrm>
          <a:prstGeom prst="rect">
            <a:avLst/>
          </a:prstGeom>
          <a:noFill/>
        </p:spPr>
        <p:txBody>
          <a:bodyPr rtlCol="0" wrap="square">
            <a:spAutoFit/>
          </a:bodyPr>
          <a:lstStyle/>
          <a:p>
            <a:pPr algn="l" lvl="0" marL="0"/>
            <a:r>
              <a:rPr lang="en-US" sz="1000" b="false" i="false" u="none">
                <a:solidFill>
                  <a:srgbClr val="000000"/>
                </a:solidFill>
                <a:latin typeface="Arial"/>
              </a:rPr>
              <a:t>For each scale, the larger the IOU value in the interval, the smaller the probability</a:t>
            </a:r>
          </a:p>
        </p:txBody>
      </p:sp>
    </p:spTree>
    <p:extLst>
      <p:ext uri="{BB962C8B-B14F-4D97-AF65-F5344CB8AC3E}">
        <p14:creationId xmlns:p14="http://schemas.microsoft.com/office/powerpoint/2010/main" val="862910209"/>
      </p:ext>
    </p:extLst>
  </p:cSld>
  <p:clrMapOvr>
    <a:masterClrMapping/>
  </p:clrMapOvr>
</p:sld>
</file>

<file path=ppt/slides/slide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46E1A3FD-5FC1-49FD-9931-FADAE692147A}"/>
              </a:ext>
            </a:extLst>
          </p:cNvPr>
          <p:cNvSpPr>
            <a:spLocks noGrp="1"/>
          </p:cNvSpPr>
          <p:nvPr>
            <p:ph idx="13" sz="quarter" type="body"/>
          </p:nvPr>
        </p:nvSpPr>
        <p:spPr>
          <a:xfrm>
            <a:off x="1104900" y="2133600"/>
            <a:ext cx="9982200" cy="399174"/>
          </a:xfrm>
        </p:spPr>
        <p:txBody>
          <a:bodyPr/>
          <a:lstStyle/>
          <a:p>
            <a:pPr lvl="0" indent="-457200" marL="457200"/>
            <a:r>
              <a:rPr lang="en-US" sz="1000" b="false" i="false" u="none">
                <a:solidFill>
                  <a:srgbClr val="000000"/>
                </a:solidFill>
                <a:latin typeface="Arial"/>
              </a:rPr>
              <a:t>1. Taking resnet-50 FPN faster r-cnn as the baseline, groupiou balance sampling improved by 0.9 AP points, proving the effectiveness of groupiou balance sampling.</a:t>
            </a:r>
          </a:p>
        </p:txBody>
      </p:sp>
      <p:graphicFrame>
        <p:nvGraphicFramePr>
          <p:cNvPr id="7" name="表格 6">
            <a:extLst>
              <a:ext uri="{FF2B5EF4-FFF2-40B4-BE49-F238E27FC236}">
                <a16:creationId xmlns:a16="http://schemas.microsoft.com/office/drawing/2014/main" id="{1B026D52-0859-4ED6-8934-632C706D1D95}"/>
              </a:ext>
            </a:extLst>
          </p:cNvPr>
          <p:cNvGraphicFramePr>
            <a:graphicFrameLocks noGrp="1"/>
          </p:cNvGraphicFramePr>
          <p:nvPr>
            <p:extLst>
              <p:ext uri="{D42A27DB-BD31-4B8C-83A1-F6EECF244321}">
                <p14:modId xmlns:p14="http://schemas.microsoft.com/office/powerpoint/2010/main" val="1316542310"/>
              </p:ext>
            </p:extLst>
          </p:nvPr>
        </p:nvGraphicFramePr>
        <p:xfrm>
          <a:off x="1828800" y="3637213"/>
          <a:ext cx="8382001" cy="1717176"/>
        </p:xfrm>
        <a:graphic>
          <a:graphicData uri="http://schemas.openxmlformats.org/drawingml/2006/table">
            <a:tbl>
              <a:tblPr>
                <a:tableStyleId>{5C22544A-7EE6-4342-B048-85BDC9FD1C3A}</a:tableStyleId>
              </a:tblPr>
              <a:tblGrid>
                <a:gridCol w="3124200">
                  <a:extLst>
                    <a:ext uri="{9D8B030D-6E8A-4147-A177-3AD203B41FA5}">
                      <a16:colId xmlns:a16="http://schemas.microsoft.com/office/drawing/2014/main" val="660458233"/>
                    </a:ext>
                  </a:extLst>
                </a:gridCol>
                <a:gridCol w="1295400">
                  <a:extLst>
                    <a:ext uri="{9D8B030D-6E8A-4147-A177-3AD203B41FA5}">
                      <a16:colId xmlns:a16="http://schemas.microsoft.com/office/drawing/2014/main" val="4011550151"/>
                    </a:ext>
                  </a:extLst>
                </a:gridCol>
                <a:gridCol w="1361993">
                  <a:extLst>
                    <a:ext uri="{9D8B030D-6E8A-4147-A177-3AD203B41FA5}">
                      <a16:colId xmlns:a16="http://schemas.microsoft.com/office/drawing/2014/main" val="3368605198"/>
                    </a:ext>
                  </a:extLst>
                </a:gridCol>
                <a:gridCol w="1346420">
                  <a:extLst>
                    <a:ext uri="{9D8B030D-6E8A-4147-A177-3AD203B41FA5}">
                      <a16:colId xmlns:a16="http://schemas.microsoft.com/office/drawing/2014/main" val="729548450"/>
                    </a:ext>
                  </a:extLst>
                </a:gridCol>
                <a:gridCol w="1253988">
                  <a:extLst>
                    <a:ext uri="{9D8B030D-6E8A-4147-A177-3AD203B41FA5}">
                      <a16:colId xmlns:a16="http://schemas.microsoft.com/office/drawing/2014/main" val="3543555029"/>
                    </a:ext>
                  </a:extLst>
                </a:gridCol>
              </a:tblGrid>
              <a:tr h="761944">
                <a:tc>
                  <a:txBody>
                    <a:bodyPr/>
                    <a:lstStyle/>
                    <a:p>
                      <a:pPr algn="ctr" fontAlgn="b"/>
                      <a:r>
                        <a:rPr dirty="0" lang="en-US" strike="noStrike" sz="1800" u="none">
                          <a:effectLst/>
                        </a:rPr>
                        <a:t>G</a:t>
                      </a:r>
                      <a:r>
                        <a:rPr altLang="zh-CN" dirty="0" lang="en-US" strike="noStrike" sz="1800" u="none">
                          <a:effectLst/>
                        </a:rPr>
                        <a:t>roup </a:t>
                      </a:r>
                      <a:r>
                        <a:rPr dirty="0" err="1" lang="en-US" strike="noStrike" sz="1800" u="none">
                          <a:effectLst/>
                        </a:rPr>
                        <a:t>loU</a:t>
                      </a:r>
                      <a:r>
                        <a:rPr dirty="0" lang="en-US" strike="noStrike" sz="1800" u="none">
                          <a:effectLst/>
                        </a:rPr>
                        <a:t>-balanced Sampling</a:t>
                      </a:r>
                      <a:endParaRPr b="0" dirty="0" i="0" lang="en-US" strike="noStrike" sz="1800" u="none">
                        <a:solidFill>
                          <a:srgbClr val="000000"/>
                        </a:solidFill>
                        <a:effectLst/>
                        <a:latin charset="0" panose="020B0604020202020204" pitchFamily="34" typeface="Arial"/>
                        <a:ea charset="-122" panose="02010600030101010101" pitchFamily="2" typeface="宋体"/>
                      </a:endParaRPr>
                    </a:p>
                  </a:txBody>
                  <a:tcPr anchor="ctr" marB="0" marL="15407" marR="15407" marT="15407"/>
                </a:tc>
                <a:tc>
                  <a:txBody>
                    <a:bodyPr/>
                    <a:lstStyle/>
                    <a:p>
                      <a:pPr algn="ctr" fontAlgn="b"/>
                      <a:r>
                        <a:rPr dirty="0" lang="en-US" strike="noStrike" sz="1800" u="none">
                          <a:effectLst/>
                        </a:rPr>
                        <a:t>AP</a:t>
                      </a:r>
                      <a:endParaRPr b="0" dirty="0" i="0" lang="en-US" strike="noStrike" sz="1800" u="none">
                        <a:solidFill>
                          <a:srgbClr val="000000"/>
                        </a:solidFill>
                        <a:effectLst/>
                        <a:latin charset="0" panose="020B0604020202020204" pitchFamily="34" typeface="Arial"/>
                        <a:ea charset="-122" panose="02010600030101010101" pitchFamily="2" typeface="宋体"/>
                      </a:endParaRPr>
                    </a:p>
                  </a:txBody>
                  <a:tcPr anchor="ctr" marB="0" marL="15407" marR="15407" marT="15407"/>
                </a:tc>
                <a:tc>
                  <a:txBody>
                    <a:bodyPr/>
                    <a:lstStyle/>
                    <a:p>
                      <a:pPr algn="ctr" fontAlgn="b"/>
                      <a:r>
                        <a:rPr lang="en-US" strike="noStrike" sz="1800" u="none">
                          <a:effectLst/>
                        </a:rPr>
                        <a:t>AP</a:t>
                      </a:r>
                      <a:r>
                        <a:rPr baseline="-25000" lang="en-US" strike="noStrike" sz="1800" u="none">
                          <a:effectLst/>
                        </a:rPr>
                        <a:t>S</a:t>
                      </a:r>
                      <a:endParaRPr b="0" i="0" lang="en-US" strike="noStrike" sz="1800" u="none">
                        <a:solidFill>
                          <a:srgbClr val="000000"/>
                        </a:solidFill>
                        <a:effectLst/>
                        <a:latin charset="0" panose="020B0604020202020204" pitchFamily="34" typeface="Arial"/>
                        <a:ea charset="-122" panose="02010600030101010101" pitchFamily="2" typeface="宋体"/>
                      </a:endParaRPr>
                    </a:p>
                  </a:txBody>
                  <a:tcPr anchor="ctr" marB="0" marL="15407" marR="15407" marT="15407"/>
                </a:tc>
                <a:tc>
                  <a:txBody>
                    <a:bodyPr/>
                    <a:lstStyle/>
                    <a:p>
                      <a:pPr algn="ctr" fontAlgn="b"/>
                      <a:r>
                        <a:rPr lang="en-US" strike="noStrike" sz="1800" u="none">
                          <a:effectLst/>
                        </a:rPr>
                        <a:t>APm</a:t>
                      </a:r>
                      <a:endParaRPr b="0" i="0" lang="en-US" strike="noStrike" sz="1800" u="none">
                        <a:solidFill>
                          <a:srgbClr val="000000"/>
                        </a:solidFill>
                        <a:effectLst/>
                        <a:latin charset="0" panose="020B0604020202020204" pitchFamily="34" typeface="Arial"/>
                        <a:ea charset="-122" panose="02010600030101010101" pitchFamily="2" typeface="宋体"/>
                      </a:endParaRPr>
                    </a:p>
                  </a:txBody>
                  <a:tcPr anchor="ctr" marB="0" marL="15407" marR="15407" marT="15407"/>
                </a:tc>
                <a:tc>
                  <a:txBody>
                    <a:bodyPr/>
                    <a:lstStyle/>
                    <a:p>
                      <a:pPr algn="ctr" fontAlgn="b"/>
                      <a:r>
                        <a:rPr lang="en-US" strike="noStrike" sz="1800" u="none">
                          <a:effectLst/>
                        </a:rPr>
                        <a:t>APl</a:t>
                      </a:r>
                      <a:endParaRPr b="0" i="0" lang="en-US" strike="noStrike" sz="1800" u="none">
                        <a:solidFill>
                          <a:srgbClr val="000000"/>
                        </a:solidFill>
                        <a:effectLst/>
                        <a:latin charset="0" panose="02020603050405020304" pitchFamily="18" typeface="Times New Roman"/>
                        <a:ea charset="-122" panose="02010600030101010101" pitchFamily="2" typeface="宋体"/>
                      </a:endParaRPr>
                    </a:p>
                  </a:txBody>
                  <a:tcPr anchor="ctr" marB="0" marL="15407" marR="15407" marT="15407"/>
                </a:tc>
                <a:extLst>
                  <a:ext uri="{0D108BD9-81ED-4DB2-BD59-A6C34878D82A}">
                    <a16:rowId xmlns:a16="http://schemas.microsoft.com/office/drawing/2014/main" val="2189477336"/>
                  </a:ext>
                </a:extLst>
              </a:tr>
              <a:tr h="477616">
                <a:tc>
                  <a:txBody>
                    <a:bodyPr/>
                    <a:lstStyle/>
                    <a:p>
                      <a:pPr algn="ctr" fontAlgn="t"/>
                      <a:endParaRPr altLang="en-US" b="0" i="0" lang="zh-CN" strike="noStrike" sz="1800" u="none">
                        <a:solidFill>
                          <a:srgbClr val="000000"/>
                        </a:solidFill>
                        <a:effectLst/>
                        <a:latin charset="0" panose="020B0604020202020204" pitchFamily="34" typeface="Arial"/>
                        <a:ea charset="-122" panose="02010600030101010101" pitchFamily="2" typeface="宋体"/>
                      </a:endParaRPr>
                    </a:p>
                  </a:txBody>
                  <a:tcPr anchor="ctr" marB="0" marL="15407" marR="15407" marT="15407"/>
                </a:tc>
                <a:tc>
                  <a:txBody>
                    <a:bodyPr/>
                    <a:lstStyle/>
                    <a:p>
                      <a:pPr algn="ctr" fontAlgn="b"/>
                      <a:r>
                        <a:rPr altLang="zh-CN" b="1" dirty="0" lang="en-US" strike="noStrike" sz="1800" u="none">
                          <a:effectLst/>
                        </a:rPr>
                        <a:t>35.9</a:t>
                      </a:r>
                      <a:endParaRPr altLang="en-US" b="1" dirty="0" i="0" lang="zh-CN" strike="noStrike" sz="1800" u="none">
                        <a:solidFill>
                          <a:srgbClr val="000000"/>
                        </a:solidFill>
                        <a:effectLst/>
                        <a:latin charset="0" panose="020B0604020202020204" pitchFamily="34" typeface="Arial"/>
                        <a:ea charset="-122" panose="02010600030101010101" pitchFamily="2" typeface="宋体"/>
                      </a:endParaRPr>
                    </a:p>
                  </a:txBody>
                  <a:tcPr anchor="ctr" marB="0" marL="15407" marR="15407" marT="15407"/>
                </a:tc>
                <a:tc>
                  <a:txBody>
                    <a:bodyPr/>
                    <a:lstStyle/>
                    <a:p>
                      <a:pPr algn="ctr" fontAlgn="b"/>
                      <a:r>
                        <a:rPr altLang="zh-CN" dirty="0" lang="en-US" strike="noStrike" sz="1800" u="none">
                          <a:effectLst/>
                        </a:rPr>
                        <a:t>21.2</a:t>
                      </a:r>
                      <a:endParaRPr altLang="en-US" b="0" dirty="0" i="0" lang="zh-CN" strike="noStrike" sz="1800" u="none">
                        <a:solidFill>
                          <a:srgbClr val="000000"/>
                        </a:solidFill>
                        <a:effectLst/>
                        <a:latin charset="0" panose="020B0604020202020204" pitchFamily="34" typeface="Arial"/>
                        <a:ea charset="-122" panose="02010600030101010101" pitchFamily="2" typeface="宋体"/>
                      </a:endParaRPr>
                    </a:p>
                  </a:txBody>
                  <a:tcPr anchor="ctr" marB="0" marL="15407" marR="15407" marT="15407"/>
                </a:tc>
                <a:tc>
                  <a:txBody>
                    <a:bodyPr/>
                    <a:lstStyle/>
                    <a:p>
                      <a:pPr algn="ctr" fontAlgn="b"/>
                      <a:r>
                        <a:rPr altLang="zh-CN" dirty="0" lang="en-US" strike="noStrike" sz="1800" u="none">
                          <a:effectLst/>
                        </a:rPr>
                        <a:t>39.5</a:t>
                      </a:r>
                      <a:endParaRPr altLang="en-US" b="0" dirty="0" i="0" lang="zh-CN" strike="noStrike" sz="1800" u="none">
                        <a:solidFill>
                          <a:srgbClr val="000000"/>
                        </a:solidFill>
                        <a:effectLst/>
                        <a:latin charset="0" panose="020B0604020202020204" pitchFamily="34" typeface="Arial"/>
                        <a:ea charset="-122" panose="02010600030101010101" pitchFamily="2" typeface="宋体"/>
                      </a:endParaRPr>
                    </a:p>
                  </a:txBody>
                  <a:tcPr anchor="ctr" marB="0" marL="15407" marR="15407" marT="15407"/>
                </a:tc>
                <a:tc>
                  <a:txBody>
                    <a:bodyPr/>
                    <a:lstStyle/>
                    <a:p>
                      <a:pPr algn="ctr" fontAlgn="b"/>
                      <a:r>
                        <a:rPr altLang="zh-CN" lang="en-US" strike="noStrike" sz="1800" u="none">
                          <a:effectLst/>
                        </a:rPr>
                        <a:t>46.4</a:t>
                      </a:r>
                      <a:endParaRPr altLang="en-US" b="0" i="0" lang="zh-CN" strike="noStrike" sz="1800" u="none">
                        <a:solidFill>
                          <a:srgbClr val="000000"/>
                        </a:solidFill>
                        <a:effectLst/>
                        <a:latin charset="0" panose="020B0604020202020204" pitchFamily="34" typeface="Arial"/>
                        <a:ea charset="-122" panose="02010600030101010101" pitchFamily="2" typeface="宋体"/>
                      </a:endParaRPr>
                    </a:p>
                  </a:txBody>
                  <a:tcPr anchor="ctr" marB="0" marL="15407" marR="15407" marT="15407"/>
                </a:tc>
                <a:extLst>
                  <a:ext uri="{0D108BD9-81ED-4DB2-BD59-A6C34878D82A}">
                    <a16:rowId xmlns:a16="http://schemas.microsoft.com/office/drawing/2014/main" val="1443069269"/>
                  </a:ext>
                </a:extLst>
              </a:tr>
              <a:tr h="477616">
                <a:tc>
                  <a:txBody>
                    <a:bodyPr/>
                    <a:lstStyle/>
                    <a:p>
                      <a:pPr algn="ctr" lvl="0" marL="0"/>
                      <a:r>
                        <a:rPr lang="en-US" sz="1800" b="false" i="false" u="none">
                          <a:solidFill>
                            <a:srgbClr val="000000"/>
                          </a:solidFill>
                          <a:latin typeface="Arial"/>
                        </a:rPr>
                        <a:t>A kind of</a:t>
                      </a:r>
                    </a:p>
                  </a:txBody>
                  <a:tcPr anchor="ctr" marB="0" marL="15407" marR="15407" marT="15407"/>
                </a:tc>
                <a:tc>
                  <a:txBody>
                    <a:bodyPr/>
                    <a:lstStyle/>
                    <a:p>
                      <a:pPr algn="ctr" fontAlgn="b"/>
                      <a:r>
                        <a:rPr altLang="zh-CN" b="1" dirty="0" lang="en-US" strike="noStrike" sz="1800" u="none">
                          <a:effectLst/>
                        </a:rPr>
                        <a:t>36.8(+0.9)</a:t>
                      </a:r>
                      <a:endParaRPr altLang="en-US" b="1" dirty="0" i="0" lang="zh-CN" strike="noStrike" sz="1800" u="none">
                        <a:solidFill>
                          <a:srgbClr val="000000"/>
                        </a:solidFill>
                        <a:effectLst/>
                        <a:latin charset="0" panose="020B0604020202020204" pitchFamily="34" typeface="Arial"/>
                        <a:ea charset="-122" panose="02010600030101010101" pitchFamily="2" typeface="宋体"/>
                      </a:endParaRPr>
                    </a:p>
                  </a:txBody>
                  <a:tcPr anchor="ctr" marB="0" marL="15407" marR="15407" marT="15407"/>
                </a:tc>
                <a:tc>
                  <a:txBody>
                    <a:bodyPr/>
                    <a:lstStyle/>
                    <a:p>
                      <a:pPr algn="ctr" fontAlgn="b"/>
                      <a:r>
                        <a:rPr altLang="zh-CN" b="1" dirty="0" lang="en-US" strike="noStrike" sz="1800" u="none">
                          <a:effectLst/>
                        </a:rPr>
                        <a:t>22.3(+1.1)</a:t>
                      </a:r>
                      <a:endParaRPr altLang="en-US" b="1" dirty="0" i="0" lang="zh-CN" strike="noStrike" sz="1800" u="none">
                        <a:solidFill>
                          <a:srgbClr val="000000"/>
                        </a:solidFill>
                        <a:effectLst/>
                        <a:latin charset="0" panose="020B0604020202020204" pitchFamily="34" typeface="Arial"/>
                        <a:ea charset="-122" panose="02010600030101010101" pitchFamily="2" typeface="宋体"/>
                      </a:endParaRPr>
                    </a:p>
                  </a:txBody>
                  <a:tcPr anchor="ctr" marB="0" marL="15407" marR="15407" marT="15407"/>
                </a:tc>
                <a:tc>
                  <a:txBody>
                    <a:bodyPr/>
                    <a:lstStyle/>
                    <a:p>
                      <a:pPr algn="ctr" fontAlgn="b"/>
                      <a:r>
                        <a:rPr altLang="zh-CN" dirty="0" lang="en-US" strike="noStrike" sz="1800" u="none">
                          <a:effectLst/>
                        </a:rPr>
                        <a:t>40.3(+0.8)</a:t>
                      </a:r>
                      <a:endParaRPr altLang="en-US" b="0" dirty="0" i="0" lang="zh-CN" strike="noStrike" sz="1800" u="none">
                        <a:solidFill>
                          <a:srgbClr val="000000"/>
                        </a:solidFill>
                        <a:effectLst/>
                        <a:latin charset="0" panose="020B0604020202020204" pitchFamily="34" typeface="Arial"/>
                        <a:ea charset="-122" panose="02010600030101010101" pitchFamily="2" typeface="宋体"/>
                      </a:endParaRPr>
                    </a:p>
                  </a:txBody>
                  <a:tcPr anchor="ctr" marB="0" marL="15407" marR="15407" marT="15407"/>
                </a:tc>
                <a:tc>
                  <a:txBody>
                    <a:bodyPr/>
                    <a:lstStyle/>
                    <a:p>
                      <a:pPr algn="ctr" fontAlgn="b"/>
                      <a:r>
                        <a:rPr altLang="zh-CN" dirty="0" lang="en-US" strike="noStrike" sz="1800" u="none">
                          <a:effectLst/>
                        </a:rPr>
                        <a:t>46.7(+0.3)</a:t>
                      </a:r>
                      <a:endParaRPr altLang="en-US" b="0" dirty="0" i="0" lang="zh-CN" strike="noStrike" sz="1800" u="none">
                        <a:solidFill>
                          <a:srgbClr val="000000"/>
                        </a:solidFill>
                        <a:effectLst/>
                        <a:latin charset="0" panose="020B0604020202020204" pitchFamily="34" typeface="Arial"/>
                        <a:ea charset="-122" panose="02010600030101010101" pitchFamily="2" typeface="宋体"/>
                      </a:endParaRPr>
                    </a:p>
                  </a:txBody>
                  <a:tcPr anchor="ctr" marB="0" marL="15407" marR="15407" marT="15407"/>
                </a:tc>
                <a:extLst>
                  <a:ext uri="{0D108BD9-81ED-4DB2-BD59-A6C34878D82A}">
                    <a16:rowId xmlns:a16="http://schemas.microsoft.com/office/drawing/2014/main" val="2848569023"/>
                  </a:ext>
                </a:extLst>
              </a:tr>
            </a:tbl>
          </a:graphicData>
        </a:graphic>
      </p:graphicFrame>
    </p:spTree>
    <p:extLst>
      <p:ext uri="{BB962C8B-B14F-4D97-AF65-F5344CB8AC3E}">
        <p14:creationId xmlns:p14="http://schemas.microsoft.com/office/powerpoint/2010/main" val="4252102180"/>
      </p:ext>
    </p:extLst>
  </p:cSld>
  <p:clrMapOvr>
    <a:masterClrMapping/>
  </p:clrMapOvr>
</p:sld>
</file>

<file path=ppt/slides/slide1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BB06A649-03C6-409F-8C75-758184903E73}"/>
              </a:ext>
            </a:extLst>
          </p:cNvPr>
          <p:cNvSpPr>
            <a:spLocks noGrp="1"/>
          </p:cNvSpPr>
          <p:nvPr>
            <p:ph idx="13" sz="quarter" type="body"/>
          </p:nvPr>
        </p:nvSpPr>
        <p:spPr>
          <a:xfrm>
            <a:off x="1028700" y="1980463"/>
            <a:ext cx="10134600" cy="539607"/>
          </a:xfrm>
        </p:spPr>
        <p:txBody>
          <a:bodyPr/>
          <a:lstStyle/>
          <a:p>
            <a:pPr lvl="0" indent="-457200" marL="457200"/>
            <a:r>
              <a:rPr lang="en-US" sz="1300" b="false" i="false" u="none">
                <a:solidFill>
                  <a:srgbClr val="000000"/>
                </a:solidFill>
                <a:latin typeface="Arial"/>
              </a:rPr>
              <a:t>1. With res-50-fpn as the backbone, the lifting on small objects is larger, 1.5 AP higher than fast r-cnn, and 0.9 AP higher than fast r-cnn.</a:t>
            </a:r>
          </a:p>
        </p:txBody>
      </p:sp>
      <p:graphicFrame>
        <p:nvGraphicFramePr>
          <p:cNvPr id="7" name="表格 6">
            <a:extLst>
              <a:ext uri="{FF2B5EF4-FFF2-40B4-BE49-F238E27FC236}">
                <a16:creationId xmlns:a16="http://schemas.microsoft.com/office/drawing/2014/main" id="{879916EE-5987-4045-B208-278E85809469}"/>
              </a:ext>
            </a:extLst>
          </p:cNvPr>
          <p:cNvGraphicFramePr>
            <a:graphicFrameLocks noGrp="1"/>
          </p:cNvGraphicFramePr>
          <p:nvPr>
            <p:extLst>
              <p:ext uri="{D42A27DB-BD31-4B8C-83A1-F6EECF244321}">
                <p14:modId xmlns:p14="http://schemas.microsoft.com/office/powerpoint/2010/main" val="1124464304"/>
              </p:ext>
            </p:extLst>
          </p:nvPr>
        </p:nvGraphicFramePr>
        <p:xfrm>
          <a:off x="1930399" y="3429000"/>
          <a:ext cx="8331202" cy="1504427"/>
        </p:xfrm>
        <a:graphic>
          <a:graphicData uri="http://schemas.openxmlformats.org/drawingml/2006/table">
            <a:tbl>
              <a:tblPr>
                <a:tableStyleId>{5C22544A-7EE6-4342-B048-85BDC9FD1C3A}</a:tableStyleId>
              </a:tblPr>
              <a:tblGrid>
                <a:gridCol w="1930402">
                  <a:extLst>
                    <a:ext uri="{9D8B030D-6E8A-4147-A177-3AD203B41FA5}">
                      <a16:colId xmlns:a16="http://schemas.microsoft.com/office/drawing/2014/main" val="2814427003"/>
                    </a:ext>
                  </a:extLst>
                </a:gridCol>
                <a:gridCol w="1371600">
                  <a:extLst>
                    <a:ext uri="{9D8B030D-6E8A-4147-A177-3AD203B41FA5}">
                      <a16:colId xmlns:a16="http://schemas.microsoft.com/office/drawing/2014/main" val="1223030274"/>
                    </a:ext>
                  </a:extLst>
                </a:gridCol>
                <a:gridCol w="1600200">
                  <a:extLst>
                    <a:ext uri="{9D8B030D-6E8A-4147-A177-3AD203B41FA5}">
                      <a16:colId xmlns:a16="http://schemas.microsoft.com/office/drawing/2014/main" val="2574535446"/>
                    </a:ext>
                  </a:extLst>
                </a:gridCol>
                <a:gridCol w="1143000">
                  <a:extLst>
                    <a:ext uri="{9D8B030D-6E8A-4147-A177-3AD203B41FA5}">
                      <a16:colId xmlns:a16="http://schemas.microsoft.com/office/drawing/2014/main" val="1203090509"/>
                    </a:ext>
                  </a:extLst>
                </a:gridCol>
                <a:gridCol w="1274568">
                  <a:extLst>
                    <a:ext uri="{9D8B030D-6E8A-4147-A177-3AD203B41FA5}">
                      <a16:colId xmlns:a16="http://schemas.microsoft.com/office/drawing/2014/main" val="4205640437"/>
                    </a:ext>
                  </a:extLst>
                </a:gridCol>
                <a:gridCol w="1011432">
                  <a:extLst>
                    <a:ext uri="{9D8B030D-6E8A-4147-A177-3AD203B41FA5}">
                      <a16:colId xmlns:a16="http://schemas.microsoft.com/office/drawing/2014/main" val="3330809514"/>
                    </a:ext>
                  </a:extLst>
                </a:gridCol>
              </a:tblGrid>
              <a:tr h="543291">
                <a:tc>
                  <a:txBody>
                    <a:bodyPr/>
                    <a:lstStyle/>
                    <a:p>
                      <a:pPr algn="ctr" fontAlgn="ctr"/>
                      <a:r>
                        <a:rPr dirty="0" lang="en-US" strike="noStrike" sz="1800" u="none">
                          <a:effectLst/>
                        </a:rPr>
                        <a:t>baseline</a:t>
                      </a:r>
                      <a:endParaRPr b="0" dirty="0" i="0" lang="en-US" strike="noStrike" sz="1800" u="none">
                        <a:solidFill>
                          <a:srgbClr val="000000"/>
                        </a:solidFill>
                        <a:effectLst/>
                        <a:latin charset="0" panose="020B0604020202020204" pitchFamily="34" typeface="Arial"/>
                        <a:ea charset="-122" panose="02010600030101010101" pitchFamily="2" typeface="宋体"/>
                      </a:endParaRPr>
                    </a:p>
                  </a:txBody>
                  <a:tcPr anchor="ctr" marB="0" marL="6350" marR="6350" marT="6350"/>
                </a:tc>
                <a:tc>
                  <a:txBody>
                    <a:bodyPr/>
                    <a:lstStyle/>
                    <a:p>
                      <a:pPr algn="ctr" fontAlgn="b"/>
                      <a:r>
                        <a:rPr dirty="0" lang="en-US" strike="noStrike" sz="1800" u="none">
                          <a:solidFill>
                            <a:schemeClr val="dk1"/>
                          </a:solidFill>
                          <a:effectLst/>
                          <a:latin typeface="+mn-lt"/>
                          <a:ea typeface="+mn-ea"/>
                          <a:cs typeface="+mn-cs"/>
                        </a:rPr>
                        <a:t> backbone</a:t>
                      </a:r>
                    </a:p>
                  </a:txBody>
                  <a:tcPr anchor="ctr" marB="0" marL="6350" marR="6350" marT="6350"/>
                </a:tc>
                <a:tc>
                  <a:txBody>
                    <a:bodyPr/>
                    <a:lstStyle/>
                    <a:p>
                      <a:pPr algn="ctr" fontAlgn="b"/>
                      <a:r>
                        <a:rPr dirty="0" lang="en-US" strike="noStrike" sz="1800" u="none">
                          <a:solidFill>
                            <a:schemeClr val="dk1"/>
                          </a:solidFill>
                          <a:effectLst/>
                          <a:latin typeface="+mn-lt"/>
                          <a:ea typeface="+mn-ea"/>
                          <a:cs typeface="+mn-cs"/>
                        </a:rPr>
                        <a:t>AP</a:t>
                      </a:r>
                    </a:p>
                  </a:txBody>
                  <a:tcPr anchor="ctr" marB="0" marL="6350" marR="6350" marT="6350"/>
                </a:tc>
                <a:tc>
                  <a:txBody>
                    <a:bodyPr/>
                    <a:lstStyle/>
                    <a:p>
                      <a:pPr algn="ctr" fontAlgn="b"/>
                      <a:r>
                        <a:rPr dirty="0" lang="en-US" strike="noStrike" sz="1800" u="none">
                          <a:solidFill>
                            <a:schemeClr val="dk1"/>
                          </a:solidFill>
                          <a:effectLst/>
                          <a:latin typeface="+mn-lt"/>
                          <a:ea typeface="+mn-ea"/>
                          <a:cs typeface="+mn-cs"/>
                        </a:rPr>
                        <a:t>APs</a:t>
                      </a:r>
                    </a:p>
                  </a:txBody>
                  <a:tcPr anchor="ctr" marB="0" marL="6350" marR="6350" marT="6350"/>
                </a:tc>
                <a:tc>
                  <a:txBody>
                    <a:bodyPr/>
                    <a:lstStyle/>
                    <a:p>
                      <a:pPr algn="ctr" fontAlgn="b"/>
                      <a:r>
                        <a:rPr dirty="0" err="1" lang="en-US" strike="noStrike" sz="1800" u="none">
                          <a:solidFill>
                            <a:schemeClr val="dk1"/>
                          </a:solidFill>
                          <a:effectLst/>
                          <a:latin typeface="+mn-lt"/>
                          <a:ea typeface="+mn-ea"/>
                          <a:cs typeface="+mn-cs"/>
                        </a:rPr>
                        <a:t>APm</a:t>
                      </a:r>
                      <a:endParaRPr dirty="0" lang="en-US" strike="noStrike" sz="1800" u="none">
                        <a:solidFill>
                          <a:schemeClr val="dk1"/>
                        </a:solidFill>
                        <a:effectLst/>
                        <a:latin typeface="+mn-lt"/>
                        <a:ea typeface="+mn-ea"/>
                        <a:cs typeface="+mn-cs"/>
                      </a:endParaRPr>
                    </a:p>
                  </a:txBody>
                  <a:tcPr anchor="ctr" marB="0" marL="6350" marR="6350" marT="6350"/>
                </a:tc>
                <a:tc>
                  <a:txBody>
                    <a:bodyPr/>
                    <a:lstStyle/>
                    <a:p>
                      <a:pPr algn="ctr" fontAlgn="b"/>
                      <a:r>
                        <a:rPr dirty="0" err="1" lang="en-US" strike="noStrike" sz="1800" u="none">
                          <a:solidFill>
                            <a:schemeClr val="dk1"/>
                          </a:solidFill>
                          <a:effectLst/>
                          <a:latin typeface="+mn-lt"/>
                          <a:ea typeface="+mn-ea"/>
                          <a:cs typeface="+mn-cs"/>
                        </a:rPr>
                        <a:t>APl</a:t>
                      </a:r>
                      <a:endParaRPr dirty="0" lang="en-US" strike="noStrike" sz="1800" u="none">
                        <a:solidFill>
                          <a:schemeClr val="dk1"/>
                        </a:solidFill>
                        <a:effectLst/>
                        <a:latin typeface="+mn-lt"/>
                        <a:ea typeface="+mn-ea"/>
                        <a:cs typeface="+mn-cs"/>
                      </a:endParaRPr>
                    </a:p>
                  </a:txBody>
                  <a:tcPr anchor="ctr" marB="0" marL="6350" marR="6350" marT="6350"/>
                </a:tc>
                <a:extLst>
                  <a:ext uri="{0D108BD9-81ED-4DB2-BD59-A6C34878D82A}">
                    <a16:rowId xmlns:a16="http://schemas.microsoft.com/office/drawing/2014/main" val="2503328579"/>
                  </a:ext>
                </a:extLst>
              </a:tr>
              <a:tr h="462804">
                <a:tc>
                  <a:txBody>
                    <a:bodyPr/>
                    <a:lstStyle/>
                    <a:p>
                      <a:pPr algn="ctr" fontAlgn="ctr"/>
                      <a:r>
                        <a:rPr dirty="0" lang="en-US" strike="noStrike" sz="1800" u="none">
                          <a:solidFill>
                            <a:schemeClr val="dk1"/>
                          </a:solidFill>
                          <a:effectLst/>
                          <a:latin typeface="+mn-lt"/>
                          <a:ea typeface="+mn-ea"/>
                          <a:cs typeface="+mn-cs"/>
                        </a:rPr>
                        <a:t>Faster R-CNN(baseline)</a:t>
                      </a:r>
                    </a:p>
                  </a:txBody>
                  <a:tcPr anchor="ctr" marB="0" marL="6350" marR="6350" marT="6350"/>
                </a:tc>
                <a:tc rowSpan="2">
                  <a:txBody>
                    <a:bodyPr/>
                    <a:lstStyle/>
                    <a:p>
                      <a:pPr algn="ctr" fontAlgn="ctr"/>
                      <a:r>
                        <a:rPr dirty="0" lang="en-US" strike="noStrike" sz="1800" u="none">
                          <a:solidFill>
                            <a:schemeClr val="dk1"/>
                          </a:solidFill>
                          <a:effectLst/>
                          <a:latin typeface="+mn-lt"/>
                          <a:ea typeface="+mn-ea"/>
                          <a:cs typeface="+mn-cs"/>
                        </a:rPr>
                        <a:t>Res-50-FPN</a:t>
                      </a:r>
                    </a:p>
                  </a:txBody>
                  <a:tcPr anchor="ctr" marB="0" marL="6350" marR="6350" marT="6350"/>
                </a:tc>
                <a:tc>
                  <a:txBody>
                    <a:bodyPr/>
                    <a:lstStyle/>
                    <a:p>
                      <a:pPr algn="ctr" fontAlgn="ctr"/>
                      <a:r>
                        <a:rPr altLang="zh-CN" dirty="0" lang="en-US" strike="noStrike" sz="1800" u="none">
                          <a:solidFill>
                            <a:schemeClr val="dk1"/>
                          </a:solidFill>
                          <a:effectLst/>
                          <a:latin typeface="+mn-lt"/>
                          <a:ea typeface="+mn-ea"/>
                          <a:cs typeface="+mn-cs"/>
                        </a:rPr>
                        <a:t>36.7</a:t>
                      </a:r>
                    </a:p>
                  </a:txBody>
                  <a:tcPr anchor="ctr" marB="0" marL="6350" marR="6350" marT="6350"/>
                </a:tc>
                <a:tc>
                  <a:txBody>
                    <a:bodyPr/>
                    <a:lstStyle/>
                    <a:p>
                      <a:pPr algn="ctr" fontAlgn="ctr"/>
                      <a:r>
                        <a:rPr altLang="zh-CN" dirty="0" lang="en-US" strike="noStrike" sz="1800" u="none">
                          <a:solidFill>
                            <a:schemeClr val="dk1"/>
                          </a:solidFill>
                          <a:effectLst/>
                          <a:latin typeface="+mn-lt"/>
                          <a:ea typeface="+mn-ea"/>
                          <a:cs typeface="+mn-cs"/>
                        </a:rPr>
                        <a:t>21.1</a:t>
                      </a:r>
                    </a:p>
                  </a:txBody>
                  <a:tcPr anchor="ctr" marB="0" marL="6350" marR="6350" marT="6350"/>
                </a:tc>
                <a:tc>
                  <a:txBody>
                    <a:bodyPr/>
                    <a:lstStyle/>
                    <a:p>
                      <a:pPr algn="ctr" fontAlgn="ctr"/>
                      <a:r>
                        <a:rPr altLang="zh-CN" dirty="0" lang="en-US" strike="noStrike" sz="1800" u="none">
                          <a:solidFill>
                            <a:schemeClr val="dk1"/>
                          </a:solidFill>
                          <a:effectLst/>
                          <a:latin typeface="+mn-lt"/>
                          <a:ea typeface="+mn-ea"/>
                          <a:cs typeface="+mn-cs"/>
                        </a:rPr>
                        <a:t>39.9</a:t>
                      </a:r>
                    </a:p>
                  </a:txBody>
                  <a:tcPr anchor="ctr" marB="0" marL="6350" marR="6350" marT="6350"/>
                </a:tc>
                <a:tc>
                  <a:txBody>
                    <a:bodyPr/>
                    <a:lstStyle/>
                    <a:p>
                      <a:pPr algn="ctr" fontAlgn="ctr"/>
                      <a:r>
                        <a:rPr altLang="zh-CN" lang="en-US" strike="noStrike" sz="1800" u="none">
                          <a:solidFill>
                            <a:schemeClr val="dk1"/>
                          </a:solidFill>
                          <a:effectLst/>
                          <a:latin typeface="+mn-lt"/>
                          <a:ea typeface="+mn-ea"/>
                          <a:cs typeface="+mn-cs"/>
                        </a:rPr>
                        <a:t>48.1</a:t>
                      </a:r>
                    </a:p>
                  </a:txBody>
                  <a:tcPr anchor="ctr" marB="0" marL="6350" marR="6350" marT="6350"/>
                </a:tc>
                <a:extLst>
                  <a:ext uri="{0D108BD9-81ED-4DB2-BD59-A6C34878D82A}">
                    <a16:rowId xmlns:a16="http://schemas.microsoft.com/office/drawing/2014/main" val="1681783515"/>
                  </a:ext>
                </a:extLst>
              </a:tr>
              <a:tr h="406146">
                <a:tc>
                  <a:txBody>
                    <a:bodyPr/>
                    <a:lstStyle/>
                    <a:p>
                      <a:pPr algn="ctr" fontAlgn="ctr"/>
                      <a:r>
                        <a:rPr dirty="0" err="1" lang="en-US" strike="noStrike" sz="1800" u="none">
                          <a:solidFill>
                            <a:schemeClr val="dk1"/>
                          </a:solidFill>
                          <a:effectLst/>
                          <a:latin typeface="+mn-lt"/>
                          <a:ea typeface="+mn-ea"/>
                          <a:cs typeface="+mn-cs"/>
                        </a:rPr>
                        <a:t>Anchorfitted</a:t>
                      </a:r>
                      <a:endParaRPr dirty="0" lang="en-US" strike="noStrike" sz="1800" u="none">
                        <a:solidFill>
                          <a:schemeClr val="dk1"/>
                        </a:solidFill>
                        <a:effectLst/>
                        <a:latin typeface="+mn-lt"/>
                        <a:ea typeface="+mn-ea"/>
                        <a:cs typeface="+mn-cs"/>
                      </a:endParaRPr>
                    </a:p>
                  </a:txBody>
                  <a:tcPr anchor="ctr" marB="0" marL="6350" marR="6350" marT="6350"/>
                </a:tc>
                <a:tc vMerge="1">
                  <a:txBody>
                    <a:bodyPr/>
                    <a:lstStyle/>
                    <a:p>
                      <a:endParaRPr altLang="en-US" lang="zh-CN"/>
                    </a:p>
                  </a:txBody>
                  <a:tcPr/>
                </a:tc>
                <a:tc>
                  <a:txBody>
                    <a:bodyPr/>
                    <a:lstStyle/>
                    <a:p>
                      <a:pPr algn="ctr" fontAlgn="ctr"/>
                      <a:r>
                        <a:rPr altLang="zh-CN" b="1" dirty="0" lang="en-US" strike="noStrike" sz="1800" u="none">
                          <a:solidFill>
                            <a:schemeClr val="dk1"/>
                          </a:solidFill>
                          <a:effectLst/>
                          <a:latin typeface="+mn-lt"/>
                          <a:ea typeface="+mn-ea"/>
                          <a:cs typeface="+mn-cs"/>
                        </a:rPr>
                        <a:t>37.5(+0.9)</a:t>
                      </a:r>
                    </a:p>
                  </a:txBody>
                  <a:tcPr anchor="ctr" marB="0" marL="6350" marR="6350" marT="6350"/>
                </a:tc>
                <a:tc>
                  <a:txBody>
                    <a:bodyPr/>
                    <a:lstStyle/>
                    <a:p>
                      <a:pPr algn="ctr" fontAlgn="ctr"/>
                      <a:r>
                        <a:rPr altLang="zh-CN" b="1" dirty="0" lang="en-US" strike="noStrike" sz="1800" u="none">
                          <a:solidFill>
                            <a:schemeClr val="dk1"/>
                          </a:solidFill>
                          <a:effectLst/>
                          <a:latin typeface="+mn-lt"/>
                          <a:ea typeface="+mn-ea"/>
                          <a:cs typeface="+mn-cs"/>
                        </a:rPr>
                        <a:t>22.6(+1.5)</a:t>
                      </a:r>
                    </a:p>
                  </a:txBody>
                  <a:tcPr anchor="ctr" marB="0" marL="6350" marR="6350" marT="6350"/>
                </a:tc>
                <a:tc>
                  <a:txBody>
                    <a:bodyPr/>
                    <a:lstStyle/>
                    <a:p>
                      <a:pPr algn="ctr" fontAlgn="ctr"/>
                      <a:r>
                        <a:rPr altLang="zh-CN" dirty="0" lang="en-US" strike="noStrike" sz="1800" u="none">
                          <a:solidFill>
                            <a:schemeClr val="dk1"/>
                          </a:solidFill>
                          <a:effectLst/>
                          <a:latin typeface="+mn-lt"/>
                          <a:ea typeface="+mn-ea"/>
                          <a:cs typeface="+mn-cs"/>
                        </a:rPr>
                        <a:t>40.2(+0.3)</a:t>
                      </a:r>
                    </a:p>
                  </a:txBody>
                  <a:tcPr anchor="ctr" marB="0" marL="6350" marR="6350" marT="6350"/>
                </a:tc>
                <a:tc>
                  <a:txBody>
                    <a:bodyPr/>
                    <a:lstStyle/>
                    <a:p>
                      <a:pPr algn="ctr" fontAlgn="ctr"/>
                      <a:r>
                        <a:rPr altLang="zh-CN" dirty="0" lang="en-US" strike="noStrike" sz="1800" u="none">
                          <a:solidFill>
                            <a:schemeClr val="dk1"/>
                          </a:solidFill>
                          <a:effectLst/>
                          <a:latin typeface="+mn-lt"/>
                          <a:ea typeface="+mn-ea"/>
                          <a:cs typeface="+mn-cs"/>
                        </a:rPr>
                        <a:t>48.7(+0.6)</a:t>
                      </a:r>
                    </a:p>
                  </a:txBody>
                  <a:tcPr anchor="ctr" marB="0" marL="6350" marR="6350" marT="6350"/>
                </a:tc>
                <a:extLst>
                  <a:ext uri="{0D108BD9-81ED-4DB2-BD59-A6C34878D82A}">
                    <a16:rowId xmlns:a16="http://schemas.microsoft.com/office/drawing/2014/main" val="1034958151"/>
                  </a:ext>
                </a:extLst>
              </a:tr>
            </a:tbl>
          </a:graphicData>
        </a:graphic>
      </p:graphicFrame>
      <p:graphicFrame>
        <p:nvGraphicFramePr>
          <p:cNvPr id="4" name="表格 3">
            <a:extLst>
              <a:ext uri="{FF2B5EF4-FFF2-40B4-BE49-F238E27FC236}">
                <a16:creationId xmlns:a16="http://schemas.microsoft.com/office/drawing/2014/main" id="{3D4411C7-7366-4976-AF6F-07E988AD9ED7}"/>
              </a:ext>
            </a:extLst>
          </p:cNvPr>
          <p:cNvGraphicFramePr>
            <a:graphicFrameLocks noGrp="1"/>
          </p:cNvGraphicFramePr>
          <p:nvPr>
            <p:extLst>
              <p:ext uri="{D42A27DB-BD31-4B8C-83A1-F6EECF244321}">
                <p14:modId xmlns:p14="http://schemas.microsoft.com/office/powerpoint/2010/main" val="4099884256"/>
              </p:ext>
            </p:extLst>
          </p:nvPr>
        </p:nvGraphicFramePr>
        <p:xfrm>
          <a:off x="1965959" y="5101084"/>
          <a:ext cx="8295641" cy="1600201"/>
        </p:xfrm>
        <a:graphic>
          <a:graphicData uri="http://schemas.openxmlformats.org/drawingml/2006/table">
            <a:tbl>
              <a:tblPr>
                <a:tableStyleId>{5C22544A-7EE6-4342-B048-85BDC9FD1C3A}</a:tableStyleId>
              </a:tblPr>
              <a:tblGrid>
                <a:gridCol w="2148841">
                  <a:extLst>
                    <a:ext uri="{9D8B030D-6E8A-4147-A177-3AD203B41FA5}">
                      <a16:colId xmlns:a16="http://schemas.microsoft.com/office/drawing/2014/main" val="1918438913"/>
                    </a:ext>
                  </a:extLst>
                </a:gridCol>
                <a:gridCol w="1427612">
                  <a:extLst>
                    <a:ext uri="{9D8B030D-6E8A-4147-A177-3AD203B41FA5}">
                      <a16:colId xmlns:a16="http://schemas.microsoft.com/office/drawing/2014/main" val="1992066367"/>
                    </a:ext>
                  </a:extLst>
                </a:gridCol>
                <a:gridCol w="1286509">
                  <a:extLst>
                    <a:ext uri="{9D8B030D-6E8A-4147-A177-3AD203B41FA5}">
                      <a16:colId xmlns:a16="http://schemas.microsoft.com/office/drawing/2014/main" val="3186628039"/>
                    </a:ext>
                  </a:extLst>
                </a:gridCol>
                <a:gridCol w="1144227">
                  <a:extLst>
                    <a:ext uri="{9D8B030D-6E8A-4147-A177-3AD203B41FA5}">
                      <a16:colId xmlns:a16="http://schemas.microsoft.com/office/drawing/2014/main" val="954205267"/>
                    </a:ext>
                  </a:extLst>
                </a:gridCol>
                <a:gridCol w="1072712">
                  <a:extLst>
                    <a:ext uri="{9D8B030D-6E8A-4147-A177-3AD203B41FA5}">
                      <a16:colId xmlns:a16="http://schemas.microsoft.com/office/drawing/2014/main" val="826655608"/>
                    </a:ext>
                  </a:extLst>
                </a:gridCol>
                <a:gridCol w="1215740">
                  <a:extLst>
                    <a:ext uri="{9D8B030D-6E8A-4147-A177-3AD203B41FA5}">
                      <a16:colId xmlns:a16="http://schemas.microsoft.com/office/drawing/2014/main" val="479637188"/>
                    </a:ext>
                  </a:extLst>
                </a:gridCol>
              </a:tblGrid>
              <a:tr h="540527">
                <a:tc>
                  <a:txBody>
                    <a:bodyPr/>
                    <a:lstStyle/>
                    <a:p>
                      <a:pPr algn="ctr" fontAlgn="ctr"/>
                      <a:r>
                        <a:rPr dirty="0" lang="en-US" strike="noStrike" sz="1800" u="none">
                          <a:effectLst/>
                        </a:rPr>
                        <a:t>baseline</a:t>
                      </a:r>
                      <a:endParaRPr b="0" dirty="0" i="0" lang="en-US" strike="noStrike" sz="1800" u="none">
                        <a:solidFill>
                          <a:srgbClr val="000000"/>
                        </a:solidFill>
                        <a:effectLst/>
                        <a:latin charset="0" panose="020B0604020202020204" pitchFamily="34" typeface="Arial"/>
                        <a:ea charset="-122" panose="02010600030101010101" pitchFamily="2" typeface="宋体"/>
                      </a:endParaRPr>
                    </a:p>
                  </a:txBody>
                  <a:tcPr anchor="ctr" marB="0" marL="6350" marR="6350" marT="6350"/>
                </a:tc>
                <a:tc>
                  <a:txBody>
                    <a:bodyPr/>
                    <a:lstStyle/>
                    <a:p>
                      <a:pPr algn="ctr" fontAlgn="b"/>
                      <a:r>
                        <a:rPr dirty="0" lang="en-US" strike="noStrike" sz="1800" u="none">
                          <a:effectLst/>
                        </a:rPr>
                        <a:t> backbone</a:t>
                      </a:r>
                      <a:endParaRPr b="0" dirty="0" i="0" lang="en-US" strike="noStrike" sz="1800" u="none">
                        <a:solidFill>
                          <a:srgbClr val="000000"/>
                        </a:solidFill>
                        <a:effectLst/>
                        <a:latin charset="0" panose="02040604050505020304" pitchFamily="18" typeface="Century Schoolbook"/>
                        <a:ea charset="-122" panose="02010600030101010101" pitchFamily="2" typeface="宋体"/>
                      </a:endParaRPr>
                    </a:p>
                  </a:txBody>
                  <a:tcPr anchor="ctr" marB="0" marL="6350" marR="6350" marT="6350"/>
                </a:tc>
                <a:tc>
                  <a:txBody>
                    <a:bodyPr/>
                    <a:lstStyle/>
                    <a:p>
                      <a:pPr algn="ctr" fontAlgn="b"/>
                      <a:r>
                        <a:rPr dirty="0" lang="en-US" strike="noStrike" sz="1800" u="none">
                          <a:effectLst/>
                        </a:rPr>
                        <a:t>AP</a:t>
                      </a:r>
                      <a:endParaRPr b="0" dirty="0" i="0" lang="en-US" strike="noStrike" sz="1800" u="none">
                        <a:solidFill>
                          <a:srgbClr val="000000"/>
                        </a:solidFill>
                        <a:effectLst/>
                        <a:latin charset="0" panose="020B0604020202020204" pitchFamily="34" typeface="Arial"/>
                        <a:ea charset="-122" panose="02010600030101010101" pitchFamily="2" typeface="宋体"/>
                      </a:endParaRPr>
                    </a:p>
                  </a:txBody>
                  <a:tcPr anchor="ctr" marB="0" marL="6350" marR="6350" marT="6350"/>
                </a:tc>
                <a:tc>
                  <a:txBody>
                    <a:bodyPr/>
                    <a:lstStyle/>
                    <a:p>
                      <a:pPr algn="ctr" fontAlgn="b"/>
                      <a:r>
                        <a:rPr dirty="0" lang="en-US" strike="noStrike" sz="1800" u="none">
                          <a:effectLst/>
                        </a:rPr>
                        <a:t>APs</a:t>
                      </a:r>
                      <a:endParaRPr b="0" dirty="0" i="0" lang="en-US" strike="noStrike" sz="1800" u="none">
                        <a:solidFill>
                          <a:srgbClr val="000000"/>
                        </a:solidFill>
                        <a:effectLst/>
                        <a:latin charset="0" panose="02040604050505020304" pitchFamily="18" typeface="Century Schoolbook"/>
                        <a:ea charset="-122" panose="02010600030101010101" pitchFamily="2" typeface="宋体"/>
                      </a:endParaRPr>
                    </a:p>
                  </a:txBody>
                  <a:tcPr anchor="ctr" marB="0" marL="6350" marR="6350" marT="6350"/>
                </a:tc>
                <a:tc>
                  <a:txBody>
                    <a:bodyPr/>
                    <a:lstStyle/>
                    <a:p>
                      <a:pPr algn="ctr" fontAlgn="b"/>
                      <a:r>
                        <a:rPr dirty="0" err="1" lang="en-US" strike="noStrike" sz="1800" u="none">
                          <a:effectLst/>
                        </a:rPr>
                        <a:t>AP</a:t>
                      </a:r>
                      <a:r>
                        <a:rPr baseline="-25000" dirty="0" err="1" lang="en-US" strike="noStrike" sz="1800" u="none">
                          <a:effectLst/>
                        </a:rPr>
                        <a:t>m</a:t>
                      </a:r>
                      <a:endParaRPr b="0" dirty="0" i="0" lang="en-US" strike="noStrike" sz="1800" u="none">
                        <a:solidFill>
                          <a:srgbClr val="000000"/>
                        </a:solidFill>
                        <a:effectLst/>
                        <a:latin charset="0" panose="020B0604020202020204" pitchFamily="34" typeface="Arial"/>
                        <a:ea charset="-122" panose="02010600030101010101" pitchFamily="2" typeface="宋体"/>
                      </a:endParaRPr>
                    </a:p>
                  </a:txBody>
                  <a:tcPr anchor="ctr" marB="0" marL="6350" marR="6350" marT="6350"/>
                </a:tc>
                <a:tc>
                  <a:txBody>
                    <a:bodyPr/>
                    <a:lstStyle/>
                    <a:p>
                      <a:pPr algn="ctr" fontAlgn="b"/>
                      <a:r>
                        <a:rPr dirty="0" err="1" lang="en-US" strike="noStrike" sz="1800" u="none">
                          <a:effectLst/>
                        </a:rPr>
                        <a:t>APl</a:t>
                      </a:r>
                      <a:endParaRPr b="0" dirty="0" i="0" lang="en-US" strike="noStrike" sz="1800" u="none">
                        <a:solidFill>
                          <a:srgbClr val="000000"/>
                        </a:solidFill>
                        <a:effectLst/>
                        <a:latin charset="0" panose="02040604050505020304" pitchFamily="18" typeface="Century Schoolbook"/>
                        <a:ea charset="-122" panose="02010600030101010101" pitchFamily="2" typeface="宋体"/>
                      </a:endParaRPr>
                    </a:p>
                  </a:txBody>
                  <a:tcPr anchor="ctr" marB="0" marL="6350" marR="6350" marT="6350"/>
                </a:tc>
                <a:extLst>
                  <a:ext uri="{0D108BD9-81ED-4DB2-BD59-A6C34878D82A}">
                    <a16:rowId xmlns:a16="http://schemas.microsoft.com/office/drawing/2014/main" val="2498996705"/>
                  </a:ext>
                </a:extLst>
              </a:tr>
              <a:tr h="564642">
                <a:tc>
                  <a:txBody>
                    <a:bodyPr/>
                    <a:lstStyle/>
                    <a:p>
                      <a:pPr algn="ctr" fontAlgn="ctr"/>
                      <a:r>
                        <a:rPr dirty="0" err="1" lang="en-US" strike="noStrike" sz="1800" u="none">
                          <a:solidFill>
                            <a:schemeClr val="dk1"/>
                          </a:solidFill>
                          <a:effectLst/>
                          <a:latin typeface="+mn-lt"/>
                          <a:ea typeface="+mn-ea"/>
                          <a:cs typeface="+mn-cs"/>
                        </a:rPr>
                        <a:t>RetinaNet</a:t>
                      </a:r>
                      <a:r>
                        <a:rPr dirty="0" lang="en-US" strike="noStrike" sz="1800" u="none">
                          <a:solidFill>
                            <a:schemeClr val="dk1"/>
                          </a:solidFill>
                          <a:effectLst/>
                          <a:latin typeface="+mn-lt"/>
                          <a:ea typeface="+mn-ea"/>
                          <a:cs typeface="+mn-cs"/>
                        </a:rPr>
                        <a:t>(baseline</a:t>
                      </a:r>
                      <a:r>
                        <a:rPr dirty="0" lang="en-US" strike="noStrike" sz="1800" u="none">
                          <a:effectLst/>
                        </a:rPr>
                        <a:t>)</a:t>
                      </a:r>
                      <a:endParaRPr b="0" dirty="0" i="0" lang="en-US" strike="noStrike" sz="1800" u="none">
                        <a:solidFill>
                          <a:srgbClr val="000000"/>
                        </a:solidFill>
                        <a:effectLst/>
                        <a:latin charset="0" panose="020B0604020202020204" pitchFamily="34" typeface="Arial"/>
                        <a:ea charset="-122" panose="02010600030101010101" pitchFamily="2" typeface="宋体"/>
                      </a:endParaRPr>
                    </a:p>
                  </a:txBody>
                  <a:tcPr anchor="ctr" marB="0" marL="6350" marR="6350" marT="6350"/>
                </a:tc>
                <a:tc rowSpan="2">
                  <a:txBody>
                    <a:bodyPr/>
                    <a:lstStyle/>
                    <a:p>
                      <a:pPr algn="ctr" fontAlgn="ctr"/>
                      <a:r>
                        <a:rPr dirty="0" lang="en-US" strike="noStrike" sz="1800" u="none">
                          <a:effectLst/>
                        </a:rPr>
                        <a:t>Res-101-FPN</a:t>
                      </a:r>
                      <a:endParaRPr b="0" dirty="0" i="0" lang="en-US" strike="noStrike" sz="1800" u="none">
                        <a:solidFill>
                          <a:srgbClr val="000000"/>
                        </a:solidFill>
                        <a:effectLst/>
                        <a:latin charset="0" panose="020B0604020202020204" pitchFamily="34" typeface="Arial"/>
                        <a:ea charset="-122" panose="02010600030101010101" pitchFamily="2" typeface="宋体"/>
                      </a:endParaRPr>
                    </a:p>
                  </a:txBody>
                  <a:tcPr anchor="ctr" marB="0" marL="6350" marR="6350" marT="6350"/>
                </a:tc>
                <a:tc>
                  <a:txBody>
                    <a:bodyPr/>
                    <a:lstStyle/>
                    <a:p>
                      <a:pPr algn="ctr" fontAlgn="ctr"/>
                      <a:r>
                        <a:rPr altLang="zh-CN" dirty="0" lang="en-US" strike="noStrike" sz="1800" u="none">
                          <a:effectLst/>
                        </a:rPr>
                        <a:t>39.1</a:t>
                      </a:r>
                      <a:endParaRPr altLang="zh-CN" b="0" dirty="0" i="0" lang="en-US" strike="noStrike" sz="1800" u="none">
                        <a:solidFill>
                          <a:srgbClr val="000000"/>
                        </a:solidFill>
                        <a:effectLst/>
                        <a:latin charset="0" panose="020B0604020202020204" pitchFamily="34" typeface="Arial"/>
                        <a:ea charset="-122" panose="02010600030101010101" pitchFamily="2" typeface="宋体"/>
                      </a:endParaRPr>
                    </a:p>
                  </a:txBody>
                  <a:tcPr anchor="ctr" marB="0" marL="6350" marR="6350" marT="6350"/>
                </a:tc>
                <a:tc>
                  <a:txBody>
                    <a:bodyPr/>
                    <a:lstStyle/>
                    <a:p>
                      <a:pPr algn="ctr" fontAlgn="ctr"/>
                      <a:r>
                        <a:rPr altLang="zh-CN" dirty="0" lang="en-US" strike="noStrike" sz="1800" u="none">
                          <a:effectLst/>
                        </a:rPr>
                        <a:t>22.6</a:t>
                      </a:r>
                      <a:endParaRPr altLang="zh-CN" b="0" dirty="0" i="0" lang="en-US" strike="noStrike" sz="1800" u="none">
                        <a:solidFill>
                          <a:srgbClr val="000000"/>
                        </a:solidFill>
                        <a:effectLst/>
                        <a:latin charset="0" panose="020B0604020202020204" pitchFamily="34" typeface="Arial"/>
                        <a:ea charset="-122" panose="02010600030101010101" pitchFamily="2" typeface="宋体"/>
                      </a:endParaRPr>
                    </a:p>
                  </a:txBody>
                  <a:tcPr anchor="ctr" marB="0" marL="6350" marR="6350" marT="6350"/>
                </a:tc>
                <a:tc>
                  <a:txBody>
                    <a:bodyPr/>
                    <a:lstStyle/>
                    <a:p>
                      <a:pPr algn="ctr" fontAlgn="ctr"/>
                      <a:r>
                        <a:rPr altLang="zh-CN" dirty="0" lang="en-US" strike="noStrike" sz="1800" u="none">
                          <a:effectLst/>
                        </a:rPr>
                        <a:t>42.9</a:t>
                      </a:r>
                      <a:endParaRPr altLang="zh-CN" b="0" dirty="0" i="0" lang="en-US" strike="noStrike" sz="1800" u="none">
                        <a:solidFill>
                          <a:srgbClr val="000000"/>
                        </a:solidFill>
                        <a:effectLst/>
                        <a:latin charset="0" panose="020B0604020202020204" pitchFamily="34" typeface="Arial"/>
                        <a:ea charset="-122" panose="02010600030101010101" pitchFamily="2" typeface="宋体"/>
                      </a:endParaRPr>
                    </a:p>
                  </a:txBody>
                  <a:tcPr anchor="ctr" marB="0" marL="6350" marR="6350" marT="6350"/>
                </a:tc>
                <a:tc>
                  <a:txBody>
                    <a:bodyPr/>
                    <a:lstStyle/>
                    <a:p>
                      <a:pPr algn="ctr" fontAlgn="ctr"/>
                      <a:r>
                        <a:rPr altLang="zh-CN" dirty="0" lang="en-US" strike="noStrike" sz="1800" u="none">
                          <a:effectLst/>
                        </a:rPr>
                        <a:t>51.4</a:t>
                      </a:r>
                      <a:endParaRPr altLang="zh-CN" b="0" dirty="0" i="0" lang="en-US" strike="noStrike" sz="1800" u="none">
                        <a:solidFill>
                          <a:srgbClr val="000000"/>
                        </a:solidFill>
                        <a:effectLst/>
                        <a:latin charset="0" panose="020B0604020202020204" pitchFamily="34" typeface="Arial"/>
                        <a:ea charset="-122" panose="02010600030101010101" pitchFamily="2" typeface="宋体"/>
                      </a:endParaRPr>
                    </a:p>
                  </a:txBody>
                  <a:tcPr anchor="ctr" marB="0" marL="6350" marR="6350" marT="6350"/>
                </a:tc>
                <a:extLst>
                  <a:ext uri="{0D108BD9-81ED-4DB2-BD59-A6C34878D82A}">
                    <a16:rowId xmlns:a16="http://schemas.microsoft.com/office/drawing/2014/main" val="1495582175"/>
                  </a:ext>
                </a:extLst>
              </a:tr>
              <a:tr h="495032">
                <a:tc>
                  <a:txBody>
                    <a:bodyPr/>
                    <a:lstStyle/>
                    <a:p>
                      <a:pPr algn="ctr" fontAlgn="ctr"/>
                      <a:r>
                        <a:rPr lang="en-US" strike="noStrike" sz="1800" u="none">
                          <a:effectLst/>
                        </a:rPr>
                        <a:t>Anchorfitted</a:t>
                      </a:r>
                      <a:endParaRPr b="0" i="0" lang="en-US" strike="noStrike" sz="1800" u="none">
                        <a:solidFill>
                          <a:srgbClr val="000000"/>
                        </a:solidFill>
                        <a:effectLst/>
                        <a:latin charset="0" panose="020B0604020202020204" pitchFamily="34" typeface="Arial"/>
                        <a:ea charset="-122" panose="02010600030101010101" pitchFamily="2" typeface="宋体"/>
                      </a:endParaRPr>
                    </a:p>
                  </a:txBody>
                  <a:tcPr anchor="ctr" marB="0" marL="6350" marR="6350" marT="6350"/>
                </a:tc>
                <a:tc vMerge="1">
                  <a:txBody>
                    <a:bodyPr/>
                    <a:lstStyle/>
                    <a:p>
                      <a:endParaRPr altLang="en-US" lang="zh-CN"/>
                    </a:p>
                  </a:txBody>
                  <a:tcPr/>
                </a:tc>
                <a:tc>
                  <a:txBody>
                    <a:bodyPr/>
                    <a:lstStyle/>
                    <a:p>
                      <a:pPr algn="ctr" fontAlgn="ctr"/>
                      <a:r>
                        <a:rPr altLang="zh-CN" b="1" dirty="0" lang="en-US" strike="noStrike" sz="1800" u="none">
                          <a:effectLst/>
                        </a:rPr>
                        <a:t>40.2(+1.1)</a:t>
                      </a:r>
                      <a:endParaRPr altLang="zh-CN" b="1" dirty="0" i="0" lang="en-US" strike="noStrike" sz="1800" u="none">
                        <a:solidFill>
                          <a:srgbClr val="000000"/>
                        </a:solidFill>
                        <a:effectLst/>
                        <a:latin charset="0" panose="020B0604020202020204" pitchFamily="34" typeface="Arial"/>
                        <a:ea charset="-122" panose="02010600030101010101" pitchFamily="2" typeface="宋体"/>
                      </a:endParaRPr>
                    </a:p>
                  </a:txBody>
                  <a:tcPr anchor="ctr" marB="0" marL="6350" marR="6350" marT="6350"/>
                </a:tc>
                <a:tc>
                  <a:txBody>
                    <a:bodyPr/>
                    <a:lstStyle/>
                    <a:p>
                      <a:pPr algn="ctr" fontAlgn="ctr"/>
                      <a:r>
                        <a:rPr altLang="zh-CN" b="1" dirty="0" lang="en-US" strike="noStrike" sz="1800" u="none">
                          <a:effectLst/>
                        </a:rPr>
                        <a:t>24.3(+1.7)</a:t>
                      </a:r>
                      <a:endParaRPr altLang="zh-CN" b="1" dirty="0" i="0" lang="en-US" strike="noStrike" sz="1800" u="none">
                        <a:solidFill>
                          <a:srgbClr val="000000"/>
                        </a:solidFill>
                        <a:effectLst/>
                        <a:latin charset="0" panose="020B0604020202020204" pitchFamily="34" typeface="Arial"/>
                        <a:ea charset="-122" panose="02010600030101010101" pitchFamily="2" typeface="宋体"/>
                      </a:endParaRPr>
                    </a:p>
                  </a:txBody>
                  <a:tcPr anchor="ctr" marB="0" marL="6350" marR="6350" marT="6350"/>
                </a:tc>
                <a:tc>
                  <a:txBody>
                    <a:bodyPr/>
                    <a:lstStyle/>
                    <a:p>
                      <a:pPr algn="ctr" fontAlgn="ctr"/>
                      <a:r>
                        <a:rPr altLang="zh-CN" dirty="0" lang="en-US" strike="noStrike" sz="1800" u="none">
                          <a:effectLst/>
                        </a:rPr>
                        <a:t>43.2(+0.3)</a:t>
                      </a:r>
                      <a:endParaRPr altLang="zh-CN" b="0" dirty="0" i="0" lang="en-US" strike="noStrike" sz="1800" u="none">
                        <a:solidFill>
                          <a:srgbClr val="000000"/>
                        </a:solidFill>
                        <a:effectLst/>
                        <a:latin charset="0" panose="020B0604020202020204" pitchFamily="34" typeface="Arial"/>
                        <a:ea charset="-122" panose="02010600030101010101" pitchFamily="2" typeface="宋体"/>
                      </a:endParaRPr>
                    </a:p>
                  </a:txBody>
                  <a:tcPr anchor="ctr" marB="0" marL="6350" marR="6350" marT="6350"/>
                </a:tc>
                <a:tc>
                  <a:txBody>
                    <a:bodyPr/>
                    <a:lstStyle/>
                    <a:p>
                      <a:pPr algn="ctr" fontAlgn="ctr"/>
                      <a:r>
                        <a:rPr altLang="zh-CN" dirty="0" lang="en-US" strike="noStrike" sz="1800" u="none">
                          <a:effectLst/>
                        </a:rPr>
                        <a:t>51.7(+0.3)</a:t>
                      </a:r>
                      <a:endParaRPr altLang="zh-CN" b="0" dirty="0" i="0" lang="en-US" strike="noStrike" sz="1800" u="none">
                        <a:solidFill>
                          <a:srgbClr val="000000"/>
                        </a:solidFill>
                        <a:effectLst/>
                        <a:latin charset="0" panose="020B0604020202020204" pitchFamily="34" typeface="Arial"/>
                        <a:ea charset="-122" panose="02010600030101010101" pitchFamily="2" typeface="宋体"/>
                      </a:endParaRPr>
                    </a:p>
                  </a:txBody>
                  <a:tcPr anchor="ctr" marB="0" marL="6350" marR="6350" marT="6350"/>
                </a:tc>
                <a:extLst>
                  <a:ext uri="{0D108BD9-81ED-4DB2-BD59-A6C34878D82A}">
                    <a16:rowId xmlns:a16="http://schemas.microsoft.com/office/drawing/2014/main" val="169147511"/>
                  </a:ext>
                </a:extLst>
              </a:tr>
            </a:tbl>
          </a:graphicData>
        </a:graphic>
      </p:graphicFrame>
      <p:sp>
        <p:nvSpPr>
          <p:cNvPr id="5" name="文本占位符 1">
            <a:extLst>
              <a:ext uri="{FF2B5EF4-FFF2-40B4-BE49-F238E27FC236}">
                <a16:creationId xmlns:a16="http://schemas.microsoft.com/office/drawing/2014/main" id="{7B39DA4C-6F44-4CA6-92C7-F31DE0EDA67B}"/>
              </a:ext>
            </a:extLst>
          </p:cNvPr>
          <p:cNvSpPr txBox="1">
            <a:spLocks/>
          </p:cNvSpPr>
          <p:nvPr/>
        </p:nvSpPr>
        <p:spPr>
          <a:xfrm>
            <a:off x="1028700" y="2868665"/>
            <a:ext cx="10325100" cy="392678"/>
          </a:xfrm>
          <a:prstGeom prst="rect">
            <a:avLst/>
          </a:prstGeom>
        </p:spPr>
        <p:txBody>
          <a:bodyPr/>
          <a:lstStyle>
            <a:lvl1pPr indent="-457200" marL="457200">
              <a:buFont charset="0" panose="020B0604020202020204" pitchFamily="34" typeface="Arial"/>
              <a:buChar char="•"/>
              <a:defRPr baseline="0" sz="2400">
                <a:latin charset="0" panose="020B0604020202020204" pitchFamily="34" typeface="Arial"/>
                <a:ea typeface="+mn-ea"/>
                <a:cs charset="0" panose="020B0604020202020204" pitchFamily="34" typeface="Arial"/>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algn="l" lvl="0" indent="-457200" marL="457200"/>
            <a:r>
              <a:rPr lang="en-US" sz="1700" b="false" i="false" u="none">
                <a:solidFill>
                  <a:srgbClr val="000000"/>
                </a:solidFill>
                <a:latin typeface="Arial"/>
              </a:rPr>
              <a:t>2. Taking res-101-fpn as the backbone, the APS on small objects is 1.7 higher than that on retinaet.</a:t>
            </a:r>
          </a:p>
        </p:txBody>
      </p:sp>
    </p:spTree>
    <p:extLst>
      <p:ext uri="{BB962C8B-B14F-4D97-AF65-F5344CB8AC3E}">
        <p14:creationId xmlns:p14="http://schemas.microsoft.com/office/powerpoint/2010/main" val="316234277"/>
      </p:ext>
    </p:extLst>
  </p:cSld>
  <p:clrMapOvr>
    <a:masterClrMapping/>
  </p:clrMapOvr>
</p:sld>
</file>

<file path=ppt/slides/slide1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C1BAB34-A1EF-4232-95F1-A60434CD84E8}"/>
              </a:ext>
            </a:extLst>
          </p:cNvPr>
          <p:cNvSpPr>
            <a:spLocks noGrp="1"/>
          </p:cNvSpPr>
          <p:nvPr>
            <p:ph idx="10" sz="quarter"/>
          </p:nvPr>
        </p:nvSpPr>
        <p:spPr>
          <a:xfrm>
            <a:off x="2895600" y="2971800"/>
            <a:ext cx="6068662" cy="581799"/>
          </a:xfrm>
        </p:spPr>
        <p:txBody>
          <a:bodyPr/>
          <a:lstStyle/>
          <a:p>
            <a:pPr algn="ctr" lvl="0" indent="-571500" marL="571500"/>
            <a:r>
              <a:rPr lang="en-US" sz="1400" b="false" i="false" u="none">
                <a:solidFill>
                  <a:srgbClr val="000000"/>
                </a:solidFill>
                <a:latin typeface="Arial"/>
              </a:rPr>
              <a:t>Based on energy welfare function</a:t>
            </a:r>
          </a:p>
          <a:p>
            <a:pPr algn="ctr" lvl="0" indent="0" marL="0"/>
            <a:r>
              <a:rPr lang="en-US" sz="1400" b="false" i="false" u="none">
                <a:solidFill>
                  <a:srgbClr val="000000"/>
                </a:solidFill>
                <a:latin typeface="Arial"/>
              </a:rPr>
              <a:t>Energy saving routing algorithm based on WSN</a:t>
            </a:r>
          </a:p>
        </p:txBody>
      </p:sp>
    </p:spTree>
    <p:extLst>
      <p:ext uri="{BB962C8B-B14F-4D97-AF65-F5344CB8AC3E}">
        <p14:creationId xmlns:p14="http://schemas.microsoft.com/office/powerpoint/2010/main" val="116752549"/>
      </p:ext>
    </p:extLst>
  </p:cSld>
  <p:clrMapOvr>
    <a:masterClrMapping/>
  </p:clrMapOvr>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DA44640B-47AC-48CE-B18E-77937DF586CF}"/>
              </a:ext>
            </a:extLst>
          </p:cNvPr>
          <p:cNvSpPr>
            <a:spLocks noGrp="1"/>
          </p:cNvSpPr>
          <p:nvPr>
            <p:ph idx="13" sz="quarter" type="body"/>
          </p:nvPr>
        </p:nvSpPr>
        <p:spPr>
          <a:xfrm>
            <a:off x="1066800" y="1892947"/>
            <a:ext cx="10820400" cy="437827"/>
          </a:xfrm>
        </p:spPr>
        <p:txBody>
          <a:bodyPr/>
          <a:lstStyle/>
          <a:p>
            <a:pPr lvl="0" indent="-457200" marL="457200"/>
            <a:r>
              <a:rPr lang="en-US" sz="1000" b="false" i="false" u="none">
                <a:solidFill>
                  <a:srgbClr val="000000"/>
                </a:solidFill>
                <a:latin typeface="Arial"/>
              </a:rPr>
              <a:t>My name is Yang Jiaxun, ranking 1 / 404 (top 0.2%) in the comprehensive grade of Software Engineering Department of Nanchang University in 2017</a:t>
            </a:r>
          </a:p>
          <a:p>
            <a:pPr lvl="0" indent="-457200" marL="457200"/>
            <a:r>
              <a:rPr lang="en-US" sz="1000" b="false" i="false" u="none">
                <a:solidFill>
                  <a:srgbClr val="000000"/>
                </a:solidFill>
                <a:latin typeface="Arial"/>
              </a:rPr>
              <a:t>GPA: 3.67/4.0, with more than 90 scores in 26 courses.</a:t>
            </a:r>
          </a:p>
          <a:p>
            <a:pPr lvl="0" indent="-457200" marL="457200"/>
            <a:r>
              <a:rPr lang="en-US" sz="1000" b="false" i="false" u="none">
                <a:solidFill>
                  <a:srgbClr val="000000"/>
                </a:solidFill>
                <a:latin typeface="Arial"/>
              </a:rPr>
              <a:t>Cet-6:481.</a:t>
            </a:r>
          </a:p>
        </p:txBody>
      </p:sp>
      <p:sp>
        <p:nvSpPr>
          <p:cNvPr id="3" name="标题 2">
            <a:extLst>
              <a:ext uri="{FF2B5EF4-FFF2-40B4-BE49-F238E27FC236}">
                <a16:creationId xmlns:a16="http://schemas.microsoft.com/office/drawing/2014/main" id="{260028F2-F6C1-412F-A2F6-C77E1C52412E}"/>
              </a:ext>
            </a:extLst>
          </p:cNvPr>
          <p:cNvSpPr>
            <a:spLocks noGrp="1"/>
          </p:cNvSpPr>
          <p:nvPr>
            <p:ph type="title"/>
          </p:nvPr>
        </p:nvSpPr>
        <p:spPr/>
        <p:txBody>
          <a:bodyPr/>
          <a:lstStyle/>
          <a:p>
            <a:pPr lvl="0"/>
            <a:r>
              <a:rPr lang="en-US" sz="2800" b="false" i="false" u="none">
                <a:solidFill>
                  <a:srgbClr val="000000"/>
                </a:solidFill>
                <a:latin typeface="Arial"/>
              </a:rPr>
              <a:t>introduce oneself to</a:t>
            </a:r>
          </a:p>
        </p:txBody>
      </p:sp>
      <p:sp>
        <p:nvSpPr>
          <p:cNvPr id="4" name="文本占位符 3">
            <a:extLst>
              <a:ext uri="{FF2B5EF4-FFF2-40B4-BE49-F238E27FC236}">
                <a16:creationId xmlns:a16="http://schemas.microsoft.com/office/drawing/2014/main" id="{E3C0FA4B-9B0F-4F82-B572-A04B97514826}"/>
              </a:ext>
            </a:extLst>
          </p:cNvPr>
          <p:cNvSpPr>
            <a:spLocks noGrp="1"/>
          </p:cNvSpPr>
          <p:nvPr>
            <p:ph idx="16" sz="quarter" type="body"/>
          </p:nvPr>
        </p:nvSpPr>
        <p:spPr>
          <a:xfrm>
            <a:off x="6639206" y="3810000"/>
            <a:ext cx="5705194" cy="437827"/>
          </a:xfrm>
        </p:spPr>
        <p:txBody>
          <a:bodyPr/>
          <a:lstStyle/>
          <a:p>
            <a:pPr lvl="0" indent="-457200" marL="457200"/>
            <a:r>
              <a:rPr lang="en-US" sz="1000" b="true" i="false" u="none">
                <a:solidFill>
                  <a:srgbClr val="000000"/>
                </a:solidFill>
                <a:latin typeface="Arial"/>
              </a:rPr>
              <a:t>My undergraduate research experience is the direction of small target detection;</a:t>
            </a:r>
          </a:p>
          <a:p>
            <a:pPr lvl="0" indent="0" marL="0"/>
            <a:r>
              <a:rPr lang="en-US" sz="1000" b="false" i="false" u="none">
                <a:solidFill>
                  <a:srgbClr val="000000"/>
                </a:solidFill>
                <a:latin typeface="Arial"/>
              </a:rPr>
              <a:t>I have had a deep research in this field.</a:t>
            </a:r>
          </a:p>
        </p:txBody>
      </p:sp>
      <p:sp>
        <p:nvSpPr>
          <p:cNvPr id="5" name="文本占位符 3">
            <a:extLst>
              <a:ext uri="{FF2B5EF4-FFF2-40B4-BE49-F238E27FC236}">
                <a16:creationId xmlns:a16="http://schemas.microsoft.com/office/drawing/2014/main" id="{0ACC3D6D-F784-4EE6-B43B-EC267DB6A1FA}"/>
              </a:ext>
            </a:extLst>
          </p:cNvPr>
          <p:cNvSpPr txBox="1">
            <a:spLocks/>
          </p:cNvSpPr>
          <p:nvPr/>
        </p:nvSpPr>
        <p:spPr>
          <a:xfrm>
            <a:off x="6659526" y="4735246"/>
            <a:ext cx="5532474" cy="457200"/>
          </a:xfrm>
          <a:prstGeom prst="rect">
            <a:avLst/>
          </a:prstGeom>
        </p:spPr>
        <p:txBody>
          <a:bodyPr/>
          <a:lstStyle>
            <a:lvl1pPr indent="-457200" marL="457200">
              <a:buFont charset="0" panose="020B0604020202020204" pitchFamily="34" typeface="Arial"/>
              <a:buChar char="•"/>
              <a:defRPr baseline="0" sz="2400">
                <a:latin charset="0" panose="020B0604020202020204" pitchFamily="34" typeface="Arial"/>
                <a:ea typeface="+mn-ea"/>
                <a:cs charset="0" panose="020B0604020202020204" pitchFamily="34" typeface="Arial"/>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algn="l" lvl="0" indent="-457200" marL="457200"/>
            <a:r>
              <a:rPr lang="en-US" sz="1000" b="false" i="false" u="none">
                <a:solidFill>
                  <a:srgbClr val="000000"/>
                </a:solidFill>
                <a:latin typeface="Arial"/>
              </a:rPr>
              <a:t>We have used mmdetection toolbox, followed some one-stage, two stage; anchor based, anchor free models.</a:t>
            </a:r>
          </a:p>
        </p:txBody>
      </p:sp>
      <p:pic>
        <p:nvPicPr>
          <p:cNvPr id="7" name="图片 6">
            <a:extLst>
              <a:ext uri="{FF2B5EF4-FFF2-40B4-BE49-F238E27FC236}">
                <a16:creationId xmlns:a16="http://schemas.microsoft.com/office/drawing/2014/main" id="{3EEC2596-6846-4BC7-990F-9837F0FB1F32}"/>
              </a:ext>
            </a:extLst>
          </p:cNvPr>
          <p:cNvPicPr>
            <a:picLocks noChangeAspect="1"/>
          </p:cNvPicPr>
          <p:nvPr/>
        </p:nvPicPr>
        <p:blipFill>
          <a:blip cstate="print" r:embed="rId3">
            <a:extLst>
              <a:ext uri="{28A0092B-C50C-407E-A947-70E740481C1C}">
                <a14:useLocalDpi xmlns:a14="http://schemas.microsoft.com/office/drawing/2010/main" val="0"/>
              </a:ext>
            </a:extLst>
          </a:blip>
          <a:stretch>
            <a:fillRect/>
          </a:stretch>
        </p:blipFill>
        <p:spPr>
          <a:xfrm>
            <a:off x="1524000" y="3254698"/>
            <a:ext cx="2020794" cy="2827744"/>
          </a:xfrm>
          <a:prstGeom prst="rect">
            <a:avLst/>
          </a:prstGeom>
        </p:spPr>
      </p:pic>
      <p:pic>
        <p:nvPicPr>
          <p:cNvPr id="9" name="图片 8">
            <a:extLst>
              <a:ext uri="{FF2B5EF4-FFF2-40B4-BE49-F238E27FC236}">
                <a16:creationId xmlns:a16="http://schemas.microsoft.com/office/drawing/2014/main" id="{3C6B1B04-26D9-41E2-AC5A-CAEA51666072}"/>
              </a:ext>
            </a:extLst>
          </p:cNvPr>
          <p:cNvPicPr>
            <a:picLocks noChangeAspect="1"/>
          </p:cNvPicPr>
          <p:nvPr/>
        </p:nvPicPr>
        <p:blipFill>
          <a:blip cstate="print" r:embed="rId4">
            <a:extLst>
              <a:ext uri="{28A0092B-C50C-407E-A947-70E740481C1C}">
                <a14:useLocalDpi xmlns:a14="http://schemas.microsoft.com/office/drawing/2010/main" val="0"/>
              </a:ext>
            </a:extLst>
          </a:blip>
          <a:stretch>
            <a:fillRect/>
          </a:stretch>
        </p:blipFill>
        <p:spPr>
          <a:xfrm>
            <a:off x="4303806" y="3388050"/>
            <a:ext cx="2020794" cy="2694392"/>
          </a:xfrm>
          <a:prstGeom prst="rect">
            <a:avLst/>
          </a:prstGeom>
        </p:spPr>
      </p:pic>
      <p:sp>
        <p:nvSpPr>
          <p:cNvPr id="11" name="文本占位符 3">
            <a:extLst>
              <a:ext uri="{FF2B5EF4-FFF2-40B4-BE49-F238E27FC236}">
                <a16:creationId xmlns:a16="http://schemas.microsoft.com/office/drawing/2014/main" id="{8C08555E-575E-4FF4-8110-75A4E8FEBF85}"/>
              </a:ext>
            </a:extLst>
          </p:cNvPr>
          <p:cNvSpPr txBox="1">
            <a:spLocks/>
          </p:cNvSpPr>
          <p:nvPr/>
        </p:nvSpPr>
        <p:spPr>
          <a:xfrm>
            <a:off x="6639206" y="3140077"/>
            <a:ext cx="5257800" cy="457200"/>
          </a:xfrm>
          <a:prstGeom prst="rect">
            <a:avLst/>
          </a:prstGeom>
        </p:spPr>
        <p:txBody>
          <a:bodyPr/>
          <a:lstStyle>
            <a:lvl1pPr indent="-457200" marL="457200">
              <a:buFont charset="0" panose="020B0604020202020204" pitchFamily="34" typeface="Arial"/>
              <a:buChar char="•"/>
              <a:defRPr baseline="0" sz="2400">
                <a:latin charset="0" panose="020B0604020202020204" pitchFamily="34" typeface="Arial"/>
                <a:ea typeface="+mn-ea"/>
                <a:cs charset="0" panose="020B0604020202020204" pitchFamily="34" typeface="Arial"/>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algn="l" lvl="0" indent="-457200" marL="457200"/>
            <a:r>
              <a:rPr lang="en-US" sz="2000" b="false" i="false" u="none">
                <a:solidFill>
                  <a:srgbClr val="000000"/>
                </a:solidFill>
                <a:latin typeface="Arial"/>
              </a:rPr>
              <a:t>Jiangxi smart city key laboratory.</a:t>
            </a:r>
          </a:p>
        </p:txBody>
      </p:sp>
    </p:spTree>
    <p:extLst>
      <p:ext uri="{BB962C8B-B14F-4D97-AF65-F5344CB8AC3E}">
        <p14:creationId xmlns:p14="http://schemas.microsoft.com/office/powerpoint/2010/main" val="542957878"/>
      </p:ext>
    </p:extLst>
  </p:cSld>
  <p:clrMapOvr>
    <a:masterClrMapping/>
  </p:clrMapOvr>
</p:sld>
</file>

<file path=ppt/slides/slide2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586C9930-0BB0-4633-8227-8FBB80F5D9FB}"/>
              </a:ext>
            </a:extLst>
          </p:cNvPr>
          <p:cNvSpPr>
            <a:spLocks noGrp="1"/>
          </p:cNvSpPr>
          <p:nvPr>
            <p:ph idx="13" sz="quarter" type="body"/>
          </p:nvPr>
        </p:nvSpPr>
        <p:spPr>
          <a:xfrm>
            <a:off x="1066800" y="2562105"/>
            <a:ext cx="9220200" cy="369332"/>
          </a:xfrm>
        </p:spPr>
        <p:txBody>
          <a:bodyPr/>
          <a:lstStyle/>
          <a:p>
            <a:pPr lvl="0" indent="-457200" marL="457200"/>
            <a:r>
              <a:rPr lang="en-US" sz="1000" b="false" i="false" u="none">
                <a:solidFill>
                  <a:srgbClr val="000000"/>
                </a:solidFill>
                <a:latin typeface="Arial"/>
              </a:rPr>
              <a:t>An energy-saving routing algorithm based on energy welfare function is proposed.The threshold value is optimized when selecting the temporary cluster head, and the energy cost formula is used to determine the cluster members and the final cluster head.</a:t>
            </a:r>
          </a:p>
        </p:txBody>
      </p:sp>
      <p:sp>
        <p:nvSpPr>
          <p:cNvPr id="3" name="标题 2">
            <a:extLst>
              <a:ext uri="{FF2B5EF4-FFF2-40B4-BE49-F238E27FC236}">
                <a16:creationId xmlns:a16="http://schemas.microsoft.com/office/drawing/2014/main" id="{BF445955-4971-4F5C-810F-593DBE41BB2C}"/>
              </a:ext>
            </a:extLst>
          </p:cNvPr>
          <p:cNvSpPr>
            <a:spLocks noGrp="1"/>
          </p:cNvSpPr>
          <p:nvPr>
            <p:ph type="title"/>
          </p:nvPr>
        </p:nvSpPr>
        <p:spPr>
          <a:xfrm>
            <a:off x="1066800" y="1336040"/>
            <a:ext cx="8153400" cy="369332"/>
          </a:xfrm>
        </p:spPr>
        <p:txBody>
          <a:bodyPr/>
          <a:lstStyle/>
          <a:p>
            <a:pPr lvl="0"/>
            <a:r>
              <a:rPr lang="en-US" sz="1700" b="false" i="false" u="none">
                <a:solidFill>
                  <a:srgbClr val="000000"/>
                </a:solidFill>
                <a:latin typeface="Arial"/>
              </a:rPr>
              <a:t>Energy saving routing algorithm of sensor network based on energy welfare function</a:t>
            </a:r>
          </a:p>
        </p:txBody>
      </p:sp>
      <p:sp>
        <p:nvSpPr>
          <p:cNvPr id="4" name="文本占位符 3">
            <a:extLst>
              <a:ext uri="{FF2B5EF4-FFF2-40B4-BE49-F238E27FC236}">
                <a16:creationId xmlns:a16="http://schemas.microsoft.com/office/drawing/2014/main" id="{664CB315-F3BA-4234-B050-191F6D0C3E09}"/>
              </a:ext>
            </a:extLst>
          </p:cNvPr>
          <p:cNvSpPr>
            <a:spLocks noGrp="1"/>
          </p:cNvSpPr>
          <p:nvPr>
            <p:ph idx="16" sz="quarter" type="body"/>
          </p:nvPr>
        </p:nvSpPr>
        <p:spPr>
          <a:xfrm>
            <a:off x="1071880" y="3842913"/>
            <a:ext cx="9220200" cy="369332"/>
          </a:xfrm>
        </p:spPr>
        <p:txBody>
          <a:bodyPr/>
          <a:lstStyle/>
          <a:p>
            <a:pPr lvl="0" indent="-457200" marL="457200"/>
            <a:r>
              <a:rPr lang="en-US" sz="1500" b="false" i="false" u="none">
                <a:solidFill>
                  <a:srgbClr val="000000"/>
                </a:solidFill>
                <a:latin typeface="Arial"/>
              </a:rPr>
              <a:t>In the stage of inter cluster routing, a combination of single hop and multi hop is used to select relay nodes.</a:t>
            </a:r>
          </a:p>
        </p:txBody>
      </p:sp>
      <p:grpSp>
        <p:nvGrpSpPr>
          <p:cNvPr id="8" name="组合 7">
            <a:extLst>
              <a:ext uri="{FF2B5EF4-FFF2-40B4-BE49-F238E27FC236}">
                <a16:creationId xmlns:a16="http://schemas.microsoft.com/office/drawing/2014/main" id="{F2A890DF-9E5A-457D-BBC1-BC7FFC8FE2DF}"/>
              </a:ext>
            </a:extLst>
          </p:cNvPr>
          <p:cNvGrpSpPr/>
          <p:nvPr/>
        </p:nvGrpSpPr>
        <p:grpSpPr>
          <a:xfrm>
            <a:off x="2462241" y="4800600"/>
            <a:ext cx="8437621" cy="1962283"/>
            <a:chOff x="-2076509" y="4191000"/>
            <a:chExt cx="11753909" cy="2733531"/>
          </a:xfrm>
        </p:grpSpPr>
        <p:pic>
          <p:nvPicPr>
            <p:cNvPr id="5" name="图片 4">
              <a:extLst>
                <a:ext uri="{FF2B5EF4-FFF2-40B4-BE49-F238E27FC236}">
                  <a16:creationId xmlns:a16="http://schemas.microsoft.com/office/drawing/2014/main" id="{DC3DB39E-B8A2-425A-A00F-915CAD03F75D}"/>
                </a:ext>
              </a:extLst>
            </p:cNvPr>
            <p:cNvPicPr>
              <a:picLocks noChangeAspect="1"/>
            </p:cNvPicPr>
            <p:nvPr/>
          </p:nvPicPr>
          <p:blipFill rotWithShape="1">
            <a:blip r:embed="rId2"/>
            <a:srcRect t="4774"/>
            <a:stretch/>
          </p:blipFill>
          <p:spPr>
            <a:xfrm>
              <a:off x="2667000" y="4191000"/>
              <a:ext cx="7010400" cy="2473424"/>
            </a:xfrm>
            <a:prstGeom prst="rect">
              <a:avLst/>
            </a:prstGeom>
          </p:spPr>
        </p:pic>
        <p:sp>
          <p:nvSpPr>
            <p:cNvPr id="6" name="文本框 5">
              <a:extLst>
                <a:ext uri="{FF2B5EF4-FFF2-40B4-BE49-F238E27FC236}">
                  <a16:creationId xmlns:a16="http://schemas.microsoft.com/office/drawing/2014/main" id="{388CACF8-00F2-49C1-A1CE-32C2C0D10232}"/>
                </a:ext>
              </a:extLst>
            </p:cNvPr>
            <p:cNvSpPr txBox="1"/>
            <p:nvPr/>
          </p:nvSpPr>
          <p:spPr>
            <a:xfrm>
              <a:off x="7620000" y="6553200"/>
              <a:ext cx="872808" cy="338554"/>
            </a:xfrm>
            <a:prstGeom prst="rect">
              <a:avLst/>
            </a:prstGeom>
            <a:noFill/>
          </p:spPr>
          <p:txBody>
            <a:bodyPr rtlCol="0" wrap="square">
              <a:spAutoFit/>
            </a:bodyPr>
            <a:lstStyle/>
            <a:p>
              <a:pPr algn="l" lvl="0" marL="0"/>
              <a:r>
                <a:rPr lang="en-US" sz="1400" b="false" i="false" u="none">
                  <a:solidFill>
                    <a:srgbClr val="000000"/>
                  </a:solidFill>
                  <a:latin typeface="Arial"/>
                </a:rPr>
                <a:t>Multihop</a:t>
              </a:r>
            </a:p>
          </p:txBody>
        </p:sp>
        <p:sp>
          <p:nvSpPr>
            <p:cNvPr id="7" name="文本框 6">
              <a:extLst>
                <a:ext uri="{FF2B5EF4-FFF2-40B4-BE49-F238E27FC236}">
                  <a16:creationId xmlns:a16="http://schemas.microsoft.com/office/drawing/2014/main" id="{D37346FC-C38E-4F8D-B87F-96F0992DE7C4}"/>
                </a:ext>
              </a:extLst>
            </p:cNvPr>
            <p:cNvSpPr txBox="1"/>
            <p:nvPr/>
          </p:nvSpPr>
          <p:spPr>
            <a:xfrm>
              <a:off x="3854609" y="6519446"/>
              <a:ext cx="872808" cy="338554"/>
            </a:xfrm>
            <a:prstGeom prst="rect">
              <a:avLst/>
            </a:prstGeom>
            <a:noFill/>
          </p:spPr>
          <p:txBody>
            <a:bodyPr rtlCol="0" wrap="square">
              <a:spAutoFit/>
            </a:bodyPr>
            <a:lstStyle/>
            <a:p>
              <a:pPr algn="l" lvl="0" marL="0"/>
              <a:r>
                <a:rPr lang="en-US" sz="1100" b="false" i="false" u="none">
                  <a:solidFill>
                    <a:srgbClr val="000000"/>
                  </a:solidFill>
                  <a:latin typeface="Arial"/>
                </a:rPr>
                <a:t>Single hop</a:t>
              </a:r>
            </a:p>
          </p:txBody>
        </p:sp>
        <p:sp>
          <p:nvSpPr>
            <p:cNvPr id="10" name="文本框 9">
              <a:extLst>
                <a:ext uri="{FF2B5EF4-FFF2-40B4-BE49-F238E27FC236}">
                  <a16:creationId xmlns:a16="http://schemas.microsoft.com/office/drawing/2014/main" id="{F30B853F-96AF-427F-91E1-0AA2D9522A4A}"/>
                </a:ext>
              </a:extLst>
            </p:cNvPr>
            <p:cNvSpPr txBox="1"/>
            <p:nvPr/>
          </p:nvSpPr>
          <p:spPr>
            <a:xfrm>
              <a:off x="-2076509" y="6452913"/>
              <a:ext cx="3241866" cy="471618"/>
            </a:xfrm>
            <a:prstGeom prst="rect">
              <a:avLst/>
            </a:prstGeom>
            <a:noFill/>
          </p:spPr>
          <p:txBody>
            <a:bodyPr rtlCol="0" wrap="square">
              <a:spAutoFit/>
            </a:bodyPr>
            <a:lstStyle/>
            <a:p>
              <a:pPr algn="l" lvl="0" marL="0"/>
              <a:r>
                <a:rPr lang="en-US" sz="1600" b="false" i="false" u="none">
                  <a:solidFill>
                    <a:srgbClr val="000000"/>
                  </a:solidFill>
                  <a:latin typeface="Arial"/>
                </a:rPr>
                <a:t>Radio energy consumption model</a:t>
              </a:r>
            </a:p>
          </p:txBody>
        </p:sp>
      </p:grpSp>
      <p:pic>
        <p:nvPicPr>
          <p:cNvPr id="9" name="图片 8">
            <a:extLst>
              <a:ext uri="{FF2B5EF4-FFF2-40B4-BE49-F238E27FC236}">
                <a16:creationId xmlns:a16="http://schemas.microsoft.com/office/drawing/2014/main" id="{A92ED236-F288-438E-B80C-352CA05FF60A}"/>
              </a:ext>
            </a:extLst>
          </p:cNvPr>
          <p:cNvPicPr>
            <a:picLocks noChangeAspect="1"/>
          </p:cNvPicPr>
          <p:nvPr/>
        </p:nvPicPr>
        <p:blipFill rotWithShape="1">
          <a:blip r:embed="rId3"/>
          <a:srcRect b="15483" r="920"/>
          <a:stretch/>
        </p:blipFill>
        <p:spPr>
          <a:xfrm>
            <a:off x="1574778" y="4875439"/>
            <a:ext cx="4102122" cy="1616971"/>
          </a:xfrm>
          <a:prstGeom prst="rect">
            <a:avLst/>
          </a:prstGeom>
        </p:spPr>
      </p:pic>
    </p:spTree>
    <p:extLst>
      <p:ext uri="{BB962C8B-B14F-4D97-AF65-F5344CB8AC3E}">
        <p14:creationId xmlns:p14="http://schemas.microsoft.com/office/powerpoint/2010/main" val="2862581355"/>
      </p:ext>
    </p:extLst>
  </p:cSld>
  <p:clrMapOvr>
    <a:masterClrMapping/>
  </p:clrMapOvr>
</p:sld>
</file>

<file path=ppt/slides/slide2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8978922"/>
      </p:ext>
    </p:extLst>
  </p:cSld>
  <p:clrMapOvr>
    <a:masterClrMapping/>
  </p:clrMapOvr>
</p:sld>
</file>

<file path=ppt/slides/slide2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D34799C9-1AE4-4F41-BAE6-279EC537BA57}"/>
              </a:ext>
            </a:extLst>
          </p:cNvPr>
          <p:cNvSpPr>
            <a:spLocks noGrp="1"/>
          </p:cNvSpPr>
          <p:nvPr>
            <p:ph idx="13" sz="quarter" type="body"/>
          </p:nvPr>
        </p:nvSpPr>
        <p:spPr>
          <a:xfrm>
            <a:off x="990600" y="1761015"/>
            <a:ext cx="10668000" cy="518584"/>
          </a:xfrm>
        </p:spPr>
        <p:txBody>
          <a:bodyPr/>
          <a:lstStyle/>
          <a:p>
            <a:pPr lvl="0" indent="-457200" marL="457200"/>
            <a:r>
              <a:rPr lang="en-US" sz="1700" b="true" i="false" u="none">
                <a:solidFill>
                  <a:srgbClr val="000000"/>
                </a:solidFill>
                <a:latin typeface="Arial"/>
              </a:rPr>
              <a:t>IEEE Systems Journal: the second author of a novel WSNs based on energy well function (teacher first)</a:t>
            </a:r>
          </a:p>
        </p:txBody>
      </p:sp>
      <p:sp>
        <p:nvSpPr>
          <p:cNvPr id="3" name="标题 2">
            <a:extLst>
              <a:ext uri="{FF2B5EF4-FFF2-40B4-BE49-F238E27FC236}">
                <a16:creationId xmlns:a16="http://schemas.microsoft.com/office/drawing/2014/main" id="{0EB3A511-3E81-4505-9866-05C1B627A188}"/>
              </a:ext>
            </a:extLst>
          </p:cNvPr>
          <p:cNvSpPr>
            <a:spLocks noGrp="1"/>
          </p:cNvSpPr>
          <p:nvPr>
            <p:ph type="title"/>
          </p:nvPr>
        </p:nvSpPr>
        <p:spPr/>
        <p:txBody>
          <a:bodyPr/>
          <a:lstStyle/>
          <a:p>
            <a:pPr lvl="0"/>
            <a:r>
              <a:rPr lang="en-US" sz="2200" b="false" i="false" u="none">
                <a:solidFill>
                  <a:srgbClr val="000000"/>
                </a:solidFill>
                <a:latin typeface="Arial"/>
              </a:rPr>
              <a:t>Scientific research achievements</a:t>
            </a:r>
          </a:p>
        </p:txBody>
      </p:sp>
      <p:sp>
        <p:nvSpPr>
          <p:cNvPr id="4" name="文本占位符 3">
            <a:extLst>
              <a:ext uri="{FF2B5EF4-FFF2-40B4-BE49-F238E27FC236}">
                <a16:creationId xmlns:a16="http://schemas.microsoft.com/office/drawing/2014/main" id="{BBBC33B0-11F2-4ECA-B772-F6CD2536F427}"/>
              </a:ext>
            </a:extLst>
          </p:cNvPr>
          <p:cNvSpPr>
            <a:spLocks noGrp="1"/>
          </p:cNvSpPr>
          <p:nvPr>
            <p:ph idx="16" sz="quarter" type="body"/>
          </p:nvPr>
        </p:nvSpPr>
        <p:spPr>
          <a:xfrm>
            <a:off x="990600" y="2605616"/>
            <a:ext cx="10591800" cy="518584"/>
          </a:xfrm>
        </p:spPr>
        <p:txBody>
          <a:bodyPr/>
          <a:lstStyle/>
          <a:p>
            <a:pPr lvl="0" indent="-457200" marL="457200"/>
            <a:r>
              <a:rPr lang="en-US" sz="1200" b="true" i="false" u="none">
                <a:solidFill>
                  <a:srgbClr val="000000"/>
                </a:solidFill>
                <a:latin typeface="Arial"/>
              </a:rPr>
              <a:t>National innovation and entrepreneurship training program for college students: voicecare -- the first person in charge of speech rehabilitation training platform for deaf and mute children based on Artificial Intelligence</a:t>
            </a:r>
          </a:p>
        </p:txBody>
      </p:sp>
      <p:sp>
        <p:nvSpPr>
          <p:cNvPr id="5" name="文本占位符 4">
            <a:extLst>
              <a:ext uri="{FF2B5EF4-FFF2-40B4-BE49-F238E27FC236}">
                <a16:creationId xmlns:a16="http://schemas.microsoft.com/office/drawing/2014/main" id="{2DAAE8A5-F22F-4EBC-B203-7F07B44BAD43}"/>
              </a:ext>
            </a:extLst>
          </p:cNvPr>
          <p:cNvSpPr>
            <a:spLocks noGrp="1"/>
          </p:cNvSpPr>
          <p:nvPr>
            <p:ph idx="17" sz="quarter" type="body"/>
          </p:nvPr>
        </p:nvSpPr>
        <p:spPr>
          <a:xfrm>
            <a:off x="990600" y="3468096"/>
            <a:ext cx="11734800" cy="454054"/>
          </a:xfrm>
        </p:spPr>
        <p:txBody>
          <a:bodyPr/>
          <a:lstStyle/>
          <a:p>
            <a:pPr lvl="0" indent="-457200" marL="457200"/>
            <a:r>
              <a:rPr lang="en-US" sz="1300" b="true" i="false" u="none">
                <a:solidFill>
                  <a:srgbClr val="000000"/>
                </a:solidFill>
                <a:latin typeface="Arial"/>
              </a:rPr>
              <a:t>National patent: core member of speech quality assessment method for deaf mute children using syllable multidimensional analysis</a:t>
            </a:r>
          </a:p>
        </p:txBody>
      </p:sp>
      <p:pic>
        <p:nvPicPr>
          <p:cNvPr id="8" name="图片 7">
            <a:extLst>
              <a:ext uri="{FF2B5EF4-FFF2-40B4-BE49-F238E27FC236}">
                <a16:creationId xmlns:a16="http://schemas.microsoft.com/office/drawing/2014/main" id="{179B6F7F-B291-4FA5-BCE1-47D5AD4B4E56}"/>
              </a:ext>
            </a:extLst>
          </p:cNvPr>
          <p:cNvPicPr>
            <a:picLocks noChangeAspect="1"/>
          </p:cNvPicPr>
          <p:nvPr/>
        </p:nvPicPr>
        <p:blipFill>
          <a:blip cstate="print" r:embed="rId2">
            <a:extLst>
              <a:ext uri="{28A0092B-C50C-407E-A947-70E740481C1C}">
                <a14:useLocalDpi xmlns:a14="http://schemas.microsoft.com/office/drawing/2010/main" val="0"/>
              </a:ext>
            </a:extLst>
          </a:blip>
          <a:stretch>
            <a:fillRect/>
          </a:stretch>
        </p:blipFill>
        <p:spPr>
          <a:xfrm>
            <a:off x="2895600" y="4671875"/>
            <a:ext cx="1523999" cy="2153308"/>
          </a:xfrm>
          <a:prstGeom prst="rect">
            <a:avLst/>
          </a:prstGeom>
        </p:spPr>
      </p:pic>
      <p:pic>
        <p:nvPicPr>
          <p:cNvPr id="10" name="图片 9">
            <a:extLst>
              <a:ext uri="{FF2B5EF4-FFF2-40B4-BE49-F238E27FC236}">
                <a16:creationId xmlns:a16="http://schemas.microsoft.com/office/drawing/2014/main" id="{5DFA7B83-11F0-4DDB-9DF0-AC27F38745F3}"/>
              </a:ext>
            </a:extLst>
          </p:cNvPr>
          <p:cNvPicPr>
            <a:picLocks noChangeAspect="1"/>
          </p:cNvPicPr>
          <p:nvPr/>
        </p:nvPicPr>
        <p:blipFill rotWithShape="1">
          <a:blip cstate="print" r:embed="rId3">
            <a:extLst>
              <a:ext uri="{28A0092B-C50C-407E-A947-70E740481C1C}">
                <a14:useLocalDpi xmlns:a14="http://schemas.microsoft.com/office/drawing/2010/main" val="0"/>
              </a:ext>
            </a:extLst>
          </a:blip>
          <a:srcRect b="17349" l="5639" r="8205" t="6495"/>
          <a:stretch/>
        </p:blipFill>
        <p:spPr>
          <a:xfrm>
            <a:off x="5417185" y="4626872"/>
            <a:ext cx="1775152" cy="2218938"/>
          </a:xfrm>
          <a:prstGeom prst="rect">
            <a:avLst/>
          </a:prstGeom>
        </p:spPr>
      </p:pic>
      <p:pic>
        <p:nvPicPr>
          <p:cNvPr id="12" name="图片 11">
            <a:extLst>
              <a:ext uri="{FF2B5EF4-FFF2-40B4-BE49-F238E27FC236}">
                <a16:creationId xmlns:a16="http://schemas.microsoft.com/office/drawing/2014/main" id="{4C15AD2C-06D8-4FB3-BC32-7B8E492B0827}"/>
              </a:ext>
            </a:extLst>
          </p:cNvPr>
          <p:cNvPicPr>
            <a:picLocks noChangeAspect="1"/>
          </p:cNvPicPr>
          <p:nvPr/>
        </p:nvPicPr>
        <p:blipFill rotWithShape="1">
          <a:blip cstate="print" r:embed="rId4">
            <a:extLst>
              <a:ext uri="{28A0092B-C50C-407E-A947-70E740481C1C}">
                <a14:useLocalDpi xmlns:a14="http://schemas.microsoft.com/office/drawing/2010/main" val="0"/>
              </a:ext>
            </a:extLst>
          </a:blip>
          <a:srcRect b="41111" l="5387" r="3766" t="2830"/>
          <a:stretch/>
        </p:blipFill>
        <p:spPr>
          <a:xfrm>
            <a:off x="7894319" y="4701936"/>
            <a:ext cx="2398426" cy="2093187"/>
          </a:xfrm>
          <a:prstGeom prst="rect">
            <a:avLst/>
          </a:prstGeom>
        </p:spPr>
      </p:pic>
      <p:sp>
        <p:nvSpPr>
          <p:cNvPr id="13" name="文本占位符 4">
            <a:extLst>
              <a:ext uri="{FF2B5EF4-FFF2-40B4-BE49-F238E27FC236}">
                <a16:creationId xmlns:a16="http://schemas.microsoft.com/office/drawing/2014/main" id="{10FAC9B0-C7A6-4C38-9569-B7FE6A366563}"/>
              </a:ext>
            </a:extLst>
          </p:cNvPr>
          <p:cNvSpPr txBox="1">
            <a:spLocks/>
          </p:cNvSpPr>
          <p:nvPr/>
        </p:nvSpPr>
        <p:spPr>
          <a:xfrm>
            <a:off x="990600" y="4088934"/>
            <a:ext cx="11201400" cy="454054"/>
          </a:xfrm>
          <a:prstGeom prst="rect">
            <a:avLst/>
          </a:prstGeom>
        </p:spPr>
        <p:txBody>
          <a:bodyPr/>
          <a:lstStyle>
            <a:lvl1pPr indent="-457200" marL="457200">
              <a:buFont charset="0" panose="020B0604020202020204" pitchFamily="34" typeface="Arial"/>
              <a:buChar char="•"/>
              <a:defRPr baseline="0" sz="2400">
                <a:latin charset="0" panose="020B0604020202020204" pitchFamily="34" typeface="Arial"/>
                <a:ea typeface="+mn-ea"/>
                <a:cs charset="0" panose="020B0604020202020204" pitchFamily="34" typeface="Arial"/>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algn="l" lvl="0" indent="-457200" marL="457200"/>
            <a:r>
              <a:rPr lang="en-US" sz="1200" b="true" i="false" u="none">
                <a:solidFill>
                  <a:srgbClr val="000000"/>
                </a:solidFill>
                <a:latin typeface="Arial"/>
              </a:rPr>
              <a:t>Software copyright: the first person in charge of speech rehabilitation training system for deaf and mute children based on Artificial Intelligence</a:t>
            </a:r>
          </a:p>
        </p:txBody>
      </p:sp>
    </p:spTree>
    <p:extLst>
      <p:ext uri="{BB962C8B-B14F-4D97-AF65-F5344CB8AC3E}">
        <p14:creationId xmlns:p14="http://schemas.microsoft.com/office/powerpoint/2010/main" val="151004348"/>
      </p:ext>
    </p:extLst>
  </p:cSld>
  <p:clrMapOvr>
    <a:masterClrMapping/>
  </p:clrMapOvr>
</p:sld>
</file>

<file path=ppt/slides/slide2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EDBC191-7609-4A1B-B45B-009464D12250}"/>
              </a:ext>
            </a:extLst>
          </p:cNvPr>
          <p:cNvSpPr>
            <a:spLocks noGrp="1"/>
          </p:cNvSpPr>
          <p:nvPr>
            <p:ph idx="13" sz="quarter" type="body"/>
          </p:nvPr>
        </p:nvSpPr>
        <p:spPr>
          <a:xfrm>
            <a:off x="1066800" y="1707669"/>
            <a:ext cx="4833620" cy="369332"/>
          </a:xfrm>
        </p:spPr>
        <p:txBody>
          <a:bodyPr/>
          <a:lstStyle/>
          <a:p>
            <a:pPr lvl="0" indent="-457200" marL="457200"/>
            <a:r>
              <a:rPr lang="en-US" sz="1500" b="false" i="false" u="none">
                <a:solidFill>
                  <a:srgbClr val="000000"/>
                </a:solidFill>
                <a:latin typeface="Arial"/>
              </a:rPr>
              <a:t>2017-2018:</a:t>
            </a:r>
          </a:p>
        </p:txBody>
      </p:sp>
      <p:sp>
        <p:nvSpPr>
          <p:cNvPr id="3" name="标题 2">
            <a:extLst>
              <a:ext uri="{FF2B5EF4-FFF2-40B4-BE49-F238E27FC236}">
                <a16:creationId xmlns:a16="http://schemas.microsoft.com/office/drawing/2014/main" id="{AFE330ED-6EE8-4AC8-9B73-34BD621DA492}"/>
              </a:ext>
            </a:extLst>
          </p:cNvPr>
          <p:cNvSpPr>
            <a:spLocks noGrp="1"/>
          </p:cNvSpPr>
          <p:nvPr>
            <p:ph type="title"/>
          </p:nvPr>
        </p:nvSpPr>
        <p:spPr/>
        <p:txBody>
          <a:bodyPr/>
          <a:lstStyle/>
          <a:p>
            <a:pPr lvl="0"/>
            <a:r>
              <a:rPr lang="en-US" sz="2800" b="false" i="false" u="none">
                <a:solidFill>
                  <a:srgbClr val="000000"/>
                </a:solidFill>
                <a:latin typeface="Arial"/>
              </a:rPr>
              <a:t>honor</a:t>
            </a:r>
          </a:p>
        </p:txBody>
      </p:sp>
      <p:sp>
        <p:nvSpPr>
          <p:cNvPr id="4" name="文本占位符 3">
            <a:extLst>
              <a:ext uri="{FF2B5EF4-FFF2-40B4-BE49-F238E27FC236}">
                <a16:creationId xmlns:a16="http://schemas.microsoft.com/office/drawing/2014/main" id="{3FF570E3-95D4-461B-A260-AEDF63C2033A}"/>
              </a:ext>
            </a:extLst>
          </p:cNvPr>
          <p:cNvSpPr>
            <a:spLocks noGrp="1"/>
          </p:cNvSpPr>
          <p:nvPr>
            <p:ph idx="16" sz="quarter" type="body"/>
          </p:nvPr>
        </p:nvSpPr>
        <p:spPr>
          <a:xfrm>
            <a:off x="1066800" y="3593386"/>
            <a:ext cx="5867400" cy="421428"/>
          </a:xfrm>
        </p:spPr>
        <p:txBody>
          <a:bodyPr/>
          <a:lstStyle/>
          <a:p>
            <a:pPr lvl="0" indent="-457200" marL="457200"/>
            <a:r>
              <a:rPr lang="en-US" sz="1600" b="false" i="false" u="none">
                <a:solidFill>
                  <a:srgbClr val="000000"/>
                </a:solidFill>
                <a:latin typeface="Arial"/>
              </a:rPr>
              <a:t>Three good students of Nanchang University (award rate: 5%)</a:t>
            </a:r>
          </a:p>
        </p:txBody>
      </p:sp>
      <p:sp>
        <p:nvSpPr>
          <p:cNvPr id="5" name="文本占位符 4">
            <a:extLst>
              <a:ext uri="{FF2B5EF4-FFF2-40B4-BE49-F238E27FC236}">
                <a16:creationId xmlns:a16="http://schemas.microsoft.com/office/drawing/2014/main" id="{19A46048-CFC8-4268-B50C-517C87204C30}"/>
              </a:ext>
            </a:extLst>
          </p:cNvPr>
          <p:cNvSpPr>
            <a:spLocks noGrp="1"/>
          </p:cNvSpPr>
          <p:nvPr>
            <p:ph idx="17" sz="quarter" type="body"/>
          </p:nvPr>
        </p:nvSpPr>
        <p:spPr>
          <a:xfrm>
            <a:off x="1066800" y="3112799"/>
            <a:ext cx="5867400" cy="293479"/>
          </a:xfrm>
        </p:spPr>
        <p:txBody>
          <a:bodyPr/>
          <a:lstStyle/>
          <a:p>
            <a:pPr lvl="0" indent="-457200" marL="457200"/>
            <a:r>
              <a:rPr lang="en-US" sz="1100" b="false" i="false" u="none">
                <a:solidFill>
                  <a:srgbClr val="000000"/>
                </a:solidFill>
                <a:latin typeface="Arial"/>
              </a:rPr>
              <a:t>Three good student pacesetters of Nanchang University (award rate: 2%)</a:t>
            </a:r>
          </a:p>
        </p:txBody>
      </p:sp>
      <p:pic>
        <p:nvPicPr>
          <p:cNvPr id="11" name="图片 10">
            <a:extLst>
              <a:ext uri="{FF2B5EF4-FFF2-40B4-BE49-F238E27FC236}">
                <a16:creationId xmlns:a16="http://schemas.microsoft.com/office/drawing/2014/main" id="{DDFD619E-5D5C-41A6-803E-12B7ABAE9F21}"/>
              </a:ext>
            </a:extLst>
          </p:cNvPr>
          <p:cNvPicPr>
            <a:picLocks noChangeAspect="1"/>
          </p:cNvPicPr>
          <p:nvPr/>
        </p:nvPicPr>
        <p:blipFill>
          <a:blip cstate="print" r:embed="rId2">
            <a:extLst>
              <a:ext uri="{28A0092B-C50C-407E-A947-70E740481C1C}">
                <a14:useLocalDpi xmlns:a14="http://schemas.microsoft.com/office/drawing/2010/main" val="0"/>
              </a:ext>
            </a:extLst>
          </a:blip>
          <a:stretch>
            <a:fillRect/>
          </a:stretch>
        </p:blipFill>
        <p:spPr>
          <a:xfrm>
            <a:off x="2588681" y="4342084"/>
            <a:ext cx="1743036" cy="2465548"/>
          </a:xfrm>
          <a:prstGeom prst="rect">
            <a:avLst/>
          </a:prstGeom>
        </p:spPr>
      </p:pic>
      <p:pic>
        <p:nvPicPr>
          <p:cNvPr id="13" name="图片 12">
            <a:extLst>
              <a:ext uri="{FF2B5EF4-FFF2-40B4-BE49-F238E27FC236}">
                <a16:creationId xmlns:a16="http://schemas.microsoft.com/office/drawing/2014/main" id="{8C199339-DCB5-4B66-B341-04A77F3D944A}"/>
              </a:ext>
            </a:extLst>
          </p:cNvPr>
          <p:cNvPicPr>
            <a:picLocks noChangeAspect="1"/>
          </p:cNvPicPr>
          <p:nvPr/>
        </p:nvPicPr>
        <p:blipFill>
          <a:blip cstate="print" r:embed="rId3">
            <a:extLst>
              <a:ext uri="{28A0092B-C50C-407E-A947-70E740481C1C}">
                <a14:useLocalDpi xmlns:a14="http://schemas.microsoft.com/office/drawing/2010/main" val="0"/>
              </a:ext>
            </a:extLst>
          </a:blip>
          <a:stretch>
            <a:fillRect/>
          </a:stretch>
        </p:blipFill>
        <p:spPr>
          <a:xfrm>
            <a:off x="7924800" y="4342084"/>
            <a:ext cx="1810357" cy="2342677"/>
          </a:xfrm>
          <a:prstGeom prst="rect">
            <a:avLst/>
          </a:prstGeom>
        </p:spPr>
      </p:pic>
      <p:pic>
        <p:nvPicPr>
          <p:cNvPr id="15" name="图片 14">
            <a:extLst>
              <a:ext uri="{FF2B5EF4-FFF2-40B4-BE49-F238E27FC236}">
                <a16:creationId xmlns:a16="http://schemas.microsoft.com/office/drawing/2014/main" id="{EEAAE849-EAB6-4DC6-B868-8AC99ECF08A6}"/>
              </a:ext>
            </a:extLst>
          </p:cNvPr>
          <p:cNvPicPr>
            <a:picLocks noChangeAspect="1"/>
          </p:cNvPicPr>
          <p:nvPr/>
        </p:nvPicPr>
        <p:blipFill>
          <a:blip cstate="print" r:embed="rId4">
            <a:extLst>
              <a:ext uri="{28A0092B-C50C-407E-A947-70E740481C1C}">
                <a14:useLocalDpi xmlns:a14="http://schemas.microsoft.com/office/drawing/2010/main" val="0"/>
              </a:ext>
            </a:extLst>
          </a:blip>
          <a:stretch>
            <a:fillRect/>
          </a:stretch>
        </p:blipFill>
        <p:spPr>
          <a:xfrm>
            <a:off x="5257800" y="4395233"/>
            <a:ext cx="1676400" cy="2370648"/>
          </a:xfrm>
          <a:prstGeom prst="rect">
            <a:avLst/>
          </a:prstGeom>
        </p:spPr>
      </p:pic>
      <p:sp>
        <p:nvSpPr>
          <p:cNvPr id="16" name="文本占位符 1">
            <a:extLst>
              <a:ext uri="{FF2B5EF4-FFF2-40B4-BE49-F238E27FC236}">
                <a16:creationId xmlns:a16="http://schemas.microsoft.com/office/drawing/2014/main" id="{0F2E7122-F073-4DCD-94A0-7E61F12C7B41}"/>
              </a:ext>
            </a:extLst>
          </p:cNvPr>
          <p:cNvSpPr txBox="1">
            <a:spLocks/>
          </p:cNvSpPr>
          <p:nvPr/>
        </p:nvSpPr>
        <p:spPr>
          <a:xfrm>
            <a:off x="1066800" y="2687322"/>
            <a:ext cx="5867400" cy="369332"/>
          </a:xfrm>
          <a:prstGeom prst="rect">
            <a:avLst/>
          </a:prstGeom>
        </p:spPr>
        <p:txBody>
          <a:bodyPr/>
          <a:lstStyle>
            <a:lvl1pPr indent="-457200" marL="457200">
              <a:buFont charset="0" panose="020B0604020202020204" pitchFamily="34" typeface="Arial"/>
              <a:buChar char="•"/>
              <a:defRPr baseline="0" sz="2400">
                <a:latin charset="0" panose="020B0604020202020204" pitchFamily="34" typeface="Arial"/>
                <a:ea typeface="+mn-ea"/>
                <a:cs charset="0" panose="020B0604020202020204" pitchFamily="34" typeface="Arial"/>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algn="l" lvl="0" indent="-457200" marL="457200"/>
            <a:r>
              <a:rPr lang="en-US" sz="1500" b="true" i="false" u="none">
                <a:solidFill>
                  <a:srgbClr val="000000"/>
                </a:solidFill>
                <a:latin typeface="Arial"/>
              </a:rPr>
              <a:t>Special scholarship of Nanchang University (award rate: 1.5%)</a:t>
            </a:r>
          </a:p>
        </p:txBody>
      </p:sp>
      <p:sp>
        <p:nvSpPr>
          <p:cNvPr id="18" name="文本占位符 1">
            <a:extLst>
              <a:ext uri="{FF2B5EF4-FFF2-40B4-BE49-F238E27FC236}">
                <a16:creationId xmlns:a16="http://schemas.microsoft.com/office/drawing/2014/main" id="{DE72E793-BDD8-4F3F-AB99-450C14264797}"/>
              </a:ext>
            </a:extLst>
          </p:cNvPr>
          <p:cNvSpPr txBox="1">
            <a:spLocks/>
          </p:cNvSpPr>
          <p:nvPr/>
        </p:nvSpPr>
        <p:spPr>
          <a:xfrm>
            <a:off x="6693313" y="1707669"/>
            <a:ext cx="4833620" cy="429099"/>
          </a:xfrm>
          <a:prstGeom prst="rect">
            <a:avLst/>
          </a:prstGeom>
        </p:spPr>
        <p:txBody>
          <a:bodyPr/>
          <a:lstStyle>
            <a:lvl1pPr indent="-457200" marL="457200">
              <a:buFont charset="0" panose="020B0604020202020204" pitchFamily="34" typeface="Arial"/>
              <a:buChar char="•"/>
              <a:defRPr baseline="0" sz="2400">
                <a:latin charset="0" panose="020B0604020202020204" pitchFamily="34" typeface="Arial"/>
                <a:ea typeface="+mn-ea"/>
                <a:cs charset="0" panose="020B0604020202020204" pitchFamily="34" typeface="Arial"/>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algn="l" lvl="0" indent="-457200" marL="457200"/>
            <a:r>
              <a:rPr lang="en-US" sz="1800" b="false" i="false" u="none">
                <a:solidFill>
                  <a:srgbClr val="000000"/>
                </a:solidFill>
                <a:latin typeface="Arial"/>
              </a:rPr>
              <a:t>2018-2019:</a:t>
            </a:r>
          </a:p>
        </p:txBody>
      </p:sp>
      <p:sp>
        <p:nvSpPr>
          <p:cNvPr id="19" name="文本占位符 1">
            <a:extLst>
              <a:ext uri="{FF2B5EF4-FFF2-40B4-BE49-F238E27FC236}">
                <a16:creationId xmlns:a16="http://schemas.microsoft.com/office/drawing/2014/main" id="{6D43B9E9-1DAF-4D52-8071-34C81B72ED6E}"/>
              </a:ext>
            </a:extLst>
          </p:cNvPr>
          <p:cNvSpPr txBox="1">
            <a:spLocks/>
          </p:cNvSpPr>
          <p:nvPr/>
        </p:nvSpPr>
        <p:spPr>
          <a:xfrm>
            <a:off x="6693313" y="2777431"/>
            <a:ext cx="5062220" cy="369332"/>
          </a:xfrm>
          <a:prstGeom prst="rect">
            <a:avLst/>
          </a:prstGeom>
        </p:spPr>
        <p:txBody>
          <a:bodyPr/>
          <a:lstStyle>
            <a:lvl1pPr indent="-457200" marL="457200">
              <a:buFont charset="0" panose="020B0604020202020204" pitchFamily="34" typeface="Arial"/>
              <a:buChar char="•"/>
              <a:defRPr baseline="0" sz="2400">
                <a:latin charset="0" panose="020B0604020202020204" pitchFamily="34" typeface="Arial"/>
                <a:ea typeface="+mn-ea"/>
                <a:cs charset="0" panose="020B0604020202020204" pitchFamily="34" typeface="Arial"/>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algn="l" lvl="0" indent="-457200" marL="457200"/>
            <a:r>
              <a:rPr lang="en-US" sz="1500" b="true" i="false" u="none">
                <a:solidFill>
                  <a:srgbClr val="000000"/>
                </a:solidFill>
                <a:latin typeface="Arial"/>
              </a:rPr>
              <a:t>Special scholarship of Nanchang University</a:t>
            </a:r>
          </a:p>
        </p:txBody>
      </p:sp>
      <p:sp>
        <p:nvSpPr>
          <p:cNvPr id="20" name="文本占位符 3">
            <a:extLst>
              <a:ext uri="{FF2B5EF4-FFF2-40B4-BE49-F238E27FC236}">
                <a16:creationId xmlns:a16="http://schemas.microsoft.com/office/drawing/2014/main" id="{FF441487-7D25-4819-AFDC-E2720D5AF584}"/>
              </a:ext>
            </a:extLst>
          </p:cNvPr>
          <p:cNvSpPr txBox="1">
            <a:spLocks/>
          </p:cNvSpPr>
          <p:nvPr/>
        </p:nvSpPr>
        <p:spPr>
          <a:xfrm>
            <a:off x="6693313" y="3244737"/>
            <a:ext cx="5422487" cy="409577"/>
          </a:xfrm>
          <a:prstGeom prst="rect">
            <a:avLst/>
          </a:prstGeom>
        </p:spPr>
        <p:txBody>
          <a:bodyPr/>
          <a:lstStyle>
            <a:lvl1pPr indent="-457200" marL="457200">
              <a:buFont charset="0" panose="020B0604020202020204" pitchFamily="34" typeface="Arial"/>
              <a:buChar char="•"/>
              <a:defRPr baseline="0" sz="2400">
                <a:latin charset="0" panose="020B0604020202020204" pitchFamily="34" typeface="Arial"/>
                <a:ea typeface="+mn-ea"/>
                <a:cs charset="0" panose="020B0604020202020204" pitchFamily="34" typeface="Arial"/>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algn="l" lvl="0" indent="-457200" marL="457200"/>
            <a:r>
              <a:rPr lang="en-US" sz="1800" b="false" i="false" u="none">
                <a:solidFill>
                  <a:srgbClr val="000000"/>
                </a:solidFill>
                <a:latin typeface="Arial"/>
              </a:rPr>
              <a:t>Student cadres of Nanchang University</a:t>
            </a:r>
          </a:p>
        </p:txBody>
      </p:sp>
      <p:sp>
        <p:nvSpPr>
          <p:cNvPr id="14" name="文本占位符 1">
            <a:extLst>
              <a:ext uri="{FF2B5EF4-FFF2-40B4-BE49-F238E27FC236}">
                <a16:creationId xmlns:a16="http://schemas.microsoft.com/office/drawing/2014/main" id="{E3259972-5912-4F1D-9767-D455EE62D36B}"/>
              </a:ext>
            </a:extLst>
          </p:cNvPr>
          <p:cNvSpPr txBox="1">
            <a:spLocks/>
          </p:cNvSpPr>
          <p:nvPr/>
        </p:nvSpPr>
        <p:spPr>
          <a:xfrm>
            <a:off x="1066800" y="2190856"/>
            <a:ext cx="5224780" cy="440322"/>
          </a:xfrm>
          <a:prstGeom prst="rect">
            <a:avLst/>
          </a:prstGeom>
        </p:spPr>
        <p:txBody>
          <a:bodyPr/>
          <a:lstStyle>
            <a:lvl1pPr indent="-457200" marL="457200">
              <a:buFont charset="0" panose="020B0604020202020204" pitchFamily="34" typeface="Arial"/>
              <a:buChar char="•"/>
              <a:defRPr baseline="0" sz="2400">
                <a:latin charset="0" panose="020B0604020202020204" pitchFamily="34" typeface="Arial"/>
                <a:ea typeface="+mn-ea"/>
                <a:cs charset="0" panose="020B0604020202020204" pitchFamily="34" typeface="Arial"/>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algn="l" lvl="0" indent="-457200" marL="457200"/>
            <a:r>
              <a:rPr lang="en-US" sz="1600" b="true" i="false" u="none">
                <a:solidFill>
                  <a:srgbClr val="000000"/>
                </a:solidFill>
                <a:latin typeface="Arial"/>
              </a:rPr>
              <a:t>National inspirational Scholarship (award rate: 2%)</a:t>
            </a:r>
          </a:p>
        </p:txBody>
      </p:sp>
      <p:sp>
        <p:nvSpPr>
          <p:cNvPr id="17" name="文本占位符 1">
            <a:extLst>
              <a:ext uri="{FF2B5EF4-FFF2-40B4-BE49-F238E27FC236}">
                <a16:creationId xmlns:a16="http://schemas.microsoft.com/office/drawing/2014/main" id="{72675C56-0FD4-4EDB-A044-CA177853AD45}"/>
              </a:ext>
            </a:extLst>
          </p:cNvPr>
          <p:cNvSpPr txBox="1">
            <a:spLocks/>
          </p:cNvSpPr>
          <p:nvPr/>
        </p:nvSpPr>
        <p:spPr>
          <a:xfrm>
            <a:off x="6693313" y="2288829"/>
            <a:ext cx="4495800" cy="429099"/>
          </a:xfrm>
          <a:prstGeom prst="rect">
            <a:avLst/>
          </a:prstGeom>
        </p:spPr>
        <p:txBody>
          <a:bodyPr/>
          <a:lstStyle>
            <a:lvl1pPr indent="-457200" marL="457200">
              <a:buFont charset="0" panose="020B0604020202020204" pitchFamily="34" typeface="Arial"/>
              <a:buChar char="•"/>
              <a:defRPr baseline="0" sz="2400">
                <a:latin charset="0" panose="020B0604020202020204" pitchFamily="34" typeface="Arial"/>
                <a:ea typeface="+mn-ea"/>
                <a:cs charset="0" panose="020B0604020202020204" pitchFamily="34" typeface="Arial"/>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algn="l" lvl="0" indent="-457200" marL="457200"/>
            <a:r>
              <a:rPr lang="en-US" sz="1800" b="true" i="false" u="none">
                <a:solidFill>
                  <a:srgbClr val="000000"/>
                </a:solidFill>
                <a:latin typeface="Arial"/>
              </a:rPr>
              <a:t>National Endeavor Fellowship</a:t>
            </a:r>
          </a:p>
        </p:txBody>
      </p:sp>
    </p:spTree>
    <p:extLst>
      <p:ext uri="{BB962C8B-B14F-4D97-AF65-F5344CB8AC3E}">
        <p14:creationId xmlns:p14="http://schemas.microsoft.com/office/powerpoint/2010/main" val="733047426"/>
      </p:ext>
    </p:extLst>
  </p:cSld>
  <p:clrMapOvr>
    <a:masterClrMapping/>
  </p:clrMapOvr>
</p:sld>
</file>

<file path=ppt/slides/slide2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7995B46-3525-46FA-9105-C81AB008DA3F}"/>
              </a:ext>
            </a:extLst>
          </p:cNvPr>
          <p:cNvSpPr>
            <a:spLocks noGrp="1"/>
          </p:cNvSpPr>
          <p:nvPr>
            <p:ph idx="13" sz="quarter" type="body"/>
          </p:nvPr>
        </p:nvSpPr>
        <p:spPr>
          <a:xfrm>
            <a:off x="6324600" y="3539411"/>
            <a:ext cx="5867400" cy="270771"/>
          </a:xfrm>
        </p:spPr>
        <p:txBody>
          <a:bodyPr/>
          <a:lstStyle/>
          <a:p>
            <a:pPr lvl="0" indent="-457200" marL="457200"/>
            <a:r>
              <a:rPr lang="en-US" sz="1000" b="false" i="false" u="none">
                <a:solidFill>
                  <a:srgbClr val="000000"/>
                </a:solidFill>
                <a:latin typeface="Arial"/>
              </a:rPr>
              <a:t>Second prize of China's "Ai +" innovation and Entrepreneurship Competition (ranking first, award rate: 1%)</a:t>
            </a:r>
          </a:p>
        </p:txBody>
      </p:sp>
      <p:sp>
        <p:nvSpPr>
          <p:cNvPr id="3" name="标题 2">
            <a:extLst>
              <a:ext uri="{FF2B5EF4-FFF2-40B4-BE49-F238E27FC236}">
                <a16:creationId xmlns:a16="http://schemas.microsoft.com/office/drawing/2014/main" id="{B8B24607-1894-4E32-BCA4-E248B607830F}"/>
              </a:ext>
            </a:extLst>
          </p:cNvPr>
          <p:cNvSpPr>
            <a:spLocks noGrp="1"/>
          </p:cNvSpPr>
          <p:nvPr>
            <p:ph type="title"/>
          </p:nvPr>
        </p:nvSpPr>
        <p:spPr/>
        <p:txBody>
          <a:bodyPr/>
          <a:lstStyle/>
          <a:p>
            <a:pPr lvl="0"/>
            <a:r>
              <a:rPr lang="en-US" sz="2800" b="false" i="false" u="none">
                <a:solidFill>
                  <a:srgbClr val="000000"/>
                </a:solidFill>
                <a:latin typeface="Arial"/>
              </a:rPr>
              <a:t>Competition Award</a:t>
            </a:r>
          </a:p>
        </p:txBody>
      </p:sp>
      <p:sp>
        <p:nvSpPr>
          <p:cNvPr id="4" name="文本占位符 3">
            <a:extLst>
              <a:ext uri="{FF2B5EF4-FFF2-40B4-BE49-F238E27FC236}">
                <a16:creationId xmlns:a16="http://schemas.microsoft.com/office/drawing/2014/main" id="{5C879F2A-A2BF-49E3-AC84-3BCA0584F0AA}"/>
              </a:ext>
            </a:extLst>
          </p:cNvPr>
          <p:cNvSpPr>
            <a:spLocks noGrp="1"/>
          </p:cNvSpPr>
          <p:nvPr>
            <p:ph idx="16" sz="quarter" type="body"/>
          </p:nvPr>
        </p:nvSpPr>
        <p:spPr>
          <a:xfrm>
            <a:off x="6319661" y="4363394"/>
            <a:ext cx="5627398" cy="369332"/>
          </a:xfrm>
        </p:spPr>
        <p:txBody>
          <a:bodyPr/>
          <a:lstStyle/>
          <a:p>
            <a:pPr lvl="0" indent="-457200" marL="457200"/>
            <a:r>
              <a:rPr lang="en-US" sz="1000" b="false" i="false" u="none">
                <a:solidFill>
                  <a:srgbClr val="000000"/>
                </a:solidFill>
                <a:latin typeface="Arial"/>
              </a:rPr>
              <a:t>National second prize of national open source software technology innovation competition for college students (ranking second, award rate: 2%)</a:t>
            </a:r>
          </a:p>
        </p:txBody>
      </p:sp>
      <p:sp>
        <p:nvSpPr>
          <p:cNvPr id="5" name="文本占位符 4">
            <a:extLst>
              <a:ext uri="{FF2B5EF4-FFF2-40B4-BE49-F238E27FC236}">
                <a16:creationId xmlns:a16="http://schemas.microsoft.com/office/drawing/2014/main" id="{DC0255A1-B5CC-406B-9666-A57A9B823072}"/>
              </a:ext>
            </a:extLst>
          </p:cNvPr>
          <p:cNvSpPr>
            <a:spLocks noGrp="1"/>
          </p:cNvSpPr>
          <p:nvPr>
            <p:ph idx="17" sz="quarter" type="body"/>
          </p:nvPr>
        </p:nvSpPr>
        <p:spPr>
          <a:xfrm>
            <a:off x="1219200" y="7110012"/>
            <a:ext cx="9220200" cy="369332"/>
          </a:xfrm>
        </p:spPr>
        <p:txBody>
          <a:bodyPr/>
          <a:lstStyle/>
          <a:p>
            <a:endParaRPr altLang="en-US" lang="zh-CN"/>
          </a:p>
        </p:txBody>
      </p:sp>
      <p:pic>
        <p:nvPicPr>
          <p:cNvPr id="7" name="图片 6">
            <a:extLst>
              <a:ext uri="{FF2B5EF4-FFF2-40B4-BE49-F238E27FC236}">
                <a16:creationId xmlns:a16="http://schemas.microsoft.com/office/drawing/2014/main" id="{19F39F4B-76FB-4381-8BDE-FC3CCFBE21B4}"/>
              </a:ext>
            </a:extLst>
          </p:cNvPr>
          <p:cNvPicPr>
            <a:picLocks noChangeAspect="1"/>
          </p:cNvPicPr>
          <p:nvPr/>
        </p:nvPicPr>
        <p:blipFill>
          <a:blip cstate="print" r:embed="rId3">
            <a:extLst>
              <a:ext uri="{28A0092B-C50C-407E-A947-70E740481C1C}">
                <a14:useLocalDpi xmlns:a14="http://schemas.microsoft.com/office/drawing/2010/main" val="0"/>
              </a:ext>
            </a:extLst>
          </a:blip>
          <a:stretch>
            <a:fillRect/>
          </a:stretch>
        </p:blipFill>
        <p:spPr>
          <a:xfrm>
            <a:off x="1011238" y="1663866"/>
            <a:ext cx="2230754" cy="1723874"/>
          </a:xfrm>
          <a:prstGeom prst="rect">
            <a:avLst/>
          </a:prstGeom>
        </p:spPr>
      </p:pic>
      <p:pic>
        <p:nvPicPr>
          <p:cNvPr id="9" name="图片 8">
            <a:extLst>
              <a:ext uri="{FF2B5EF4-FFF2-40B4-BE49-F238E27FC236}">
                <a16:creationId xmlns:a16="http://schemas.microsoft.com/office/drawing/2014/main" id="{55BBC8A4-6221-48C2-9729-35EE67E4194B}"/>
              </a:ext>
            </a:extLst>
          </p:cNvPr>
          <p:cNvPicPr>
            <a:picLocks noChangeAspect="1"/>
          </p:cNvPicPr>
          <p:nvPr/>
        </p:nvPicPr>
        <p:blipFill>
          <a:blip cstate="print" r:embed="rId4">
            <a:extLst>
              <a:ext uri="{28A0092B-C50C-407E-A947-70E740481C1C}">
                <a14:useLocalDpi xmlns:a14="http://schemas.microsoft.com/office/drawing/2010/main" val="0"/>
              </a:ext>
            </a:extLst>
          </a:blip>
          <a:stretch>
            <a:fillRect/>
          </a:stretch>
        </p:blipFill>
        <p:spPr>
          <a:xfrm>
            <a:off x="3799061" y="1774650"/>
            <a:ext cx="2168546" cy="1502306"/>
          </a:xfrm>
          <a:prstGeom prst="rect">
            <a:avLst/>
          </a:prstGeom>
        </p:spPr>
      </p:pic>
      <p:pic>
        <p:nvPicPr>
          <p:cNvPr id="11" name="图片 10">
            <a:extLst>
              <a:ext uri="{FF2B5EF4-FFF2-40B4-BE49-F238E27FC236}">
                <a16:creationId xmlns:a16="http://schemas.microsoft.com/office/drawing/2014/main" id="{97579EBC-580A-4717-92D3-77C3EC3873BF}"/>
              </a:ext>
            </a:extLst>
          </p:cNvPr>
          <p:cNvPicPr>
            <a:picLocks noChangeAspect="1"/>
          </p:cNvPicPr>
          <p:nvPr/>
        </p:nvPicPr>
        <p:blipFill>
          <a:blip cstate="print" r:embed="rId5">
            <a:extLst>
              <a:ext uri="{28A0092B-C50C-407E-A947-70E740481C1C}">
                <a14:useLocalDpi xmlns:a14="http://schemas.microsoft.com/office/drawing/2010/main" val="0"/>
              </a:ext>
            </a:extLst>
          </a:blip>
          <a:stretch>
            <a:fillRect/>
          </a:stretch>
        </p:blipFill>
        <p:spPr>
          <a:xfrm>
            <a:off x="1011238" y="3485722"/>
            <a:ext cx="2180412" cy="1530739"/>
          </a:xfrm>
          <a:prstGeom prst="rect">
            <a:avLst/>
          </a:prstGeom>
        </p:spPr>
      </p:pic>
      <p:pic>
        <p:nvPicPr>
          <p:cNvPr id="14" name="图片 13">
            <a:extLst>
              <a:ext uri="{FF2B5EF4-FFF2-40B4-BE49-F238E27FC236}">
                <a16:creationId xmlns:a16="http://schemas.microsoft.com/office/drawing/2014/main" id="{FE275810-89E9-4FC6-B620-33A7959870F1}"/>
              </a:ext>
            </a:extLst>
          </p:cNvPr>
          <p:cNvPicPr>
            <a:picLocks noChangeAspect="1"/>
          </p:cNvPicPr>
          <p:nvPr/>
        </p:nvPicPr>
        <p:blipFill rotWithShape="1">
          <a:blip cstate="print" r:embed="rId6">
            <a:extLst>
              <a:ext uri="{28A0092B-C50C-407E-A947-70E740481C1C}">
                <a14:useLocalDpi xmlns:a14="http://schemas.microsoft.com/office/drawing/2010/main" val="0"/>
              </a:ext>
            </a:extLst>
          </a:blip>
          <a:srcRect b="6666" l="2849" r="4421" t="6666"/>
          <a:stretch/>
        </p:blipFill>
        <p:spPr>
          <a:xfrm>
            <a:off x="9200322" y="1049363"/>
            <a:ext cx="1846722" cy="2441428"/>
          </a:xfrm>
          <a:prstGeom prst="rect">
            <a:avLst/>
          </a:prstGeom>
        </p:spPr>
      </p:pic>
      <p:pic>
        <p:nvPicPr>
          <p:cNvPr id="16" name="图片 15">
            <a:extLst>
              <a:ext uri="{FF2B5EF4-FFF2-40B4-BE49-F238E27FC236}">
                <a16:creationId xmlns:a16="http://schemas.microsoft.com/office/drawing/2014/main" id="{B181024D-9606-4B71-BEDD-F17AFEC26EAF}"/>
              </a:ext>
            </a:extLst>
          </p:cNvPr>
          <p:cNvPicPr>
            <a:picLocks noChangeAspect="1"/>
          </p:cNvPicPr>
          <p:nvPr/>
        </p:nvPicPr>
        <p:blipFill>
          <a:blip cstate="print" r:embed="rId7">
            <a:extLst>
              <a:ext uri="{28A0092B-C50C-407E-A947-70E740481C1C}">
                <a14:useLocalDpi xmlns:a14="http://schemas.microsoft.com/office/drawing/2010/main" val="0"/>
              </a:ext>
            </a:extLst>
          </a:blip>
          <a:stretch>
            <a:fillRect/>
          </a:stretch>
        </p:blipFill>
        <p:spPr>
          <a:xfrm>
            <a:off x="6560842" y="1039501"/>
            <a:ext cx="1846723" cy="2461152"/>
          </a:xfrm>
          <a:prstGeom prst="rect">
            <a:avLst/>
          </a:prstGeom>
        </p:spPr>
      </p:pic>
      <p:pic>
        <p:nvPicPr>
          <p:cNvPr id="18" name="图片 17">
            <a:extLst>
              <a:ext uri="{FF2B5EF4-FFF2-40B4-BE49-F238E27FC236}">
                <a16:creationId xmlns:a16="http://schemas.microsoft.com/office/drawing/2014/main" id="{2E23EA58-12F7-4BE5-87F4-1FE1C7B9FBF6}"/>
              </a:ext>
            </a:extLst>
          </p:cNvPr>
          <p:cNvPicPr>
            <a:picLocks noChangeAspect="1"/>
          </p:cNvPicPr>
          <p:nvPr/>
        </p:nvPicPr>
        <p:blipFill>
          <a:blip cstate="print" r:embed="rId8">
            <a:extLst>
              <a:ext uri="{28A0092B-C50C-407E-A947-70E740481C1C}">
                <a14:useLocalDpi xmlns:a14="http://schemas.microsoft.com/office/drawing/2010/main" val="0"/>
              </a:ext>
            </a:extLst>
          </a:blip>
          <a:stretch>
            <a:fillRect/>
          </a:stretch>
        </p:blipFill>
        <p:spPr>
          <a:xfrm>
            <a:off x="3799062" y="3459925"/>
            <a:ext cx="2168547" cy="1530739"/>
          </a:xfrm>
          <a:prstGeom prst="rect">
            <a:avLst/>
          </a:prstGeom>
        </p:spPr>
      </p:pic>
      <p:sp>
        <p:nvSpPr>
          <p:cNvPr id="19" name="文本占位符 3">
            <a:extLst>
              <a:ext uri="{FF2B5EF4-FFF2-40B4-BE49-F238E27FC236}">
                <a16:creationId xmlns:a16="http://schemas.microsoft.com/office/drawing/2014/main" id="{26AB71BF-C995-48AB-969F-BD9D50919398}"/>
              </a:ext>
            </a:extLst>
          </p:cNvPr>
          <p:cNvSpPr txBox="1">
            <a:spLocks/>
          </p:cNvSpPr>
          <p:nvPr/>
        </p:nvSpPr>
        <p:spPr>
          <a:xfrm>
            <a:off x="6319661" y="6014811"/>
            <a:ext cx="6017864" cy="239145"/>
          </a:xfrm>
          <a:prstGeom prst="rect">
            <a:avLst/>
          </a:prstGeom>
        </p:spPr>
        <p:txBody>
          <a:bodyPr/>
          <a:lstStyle>
            <a:lvl1pPr indent="-457200" marL="457200">
              <a:buFont charset="0" panose="020B0604020202020204" pitchFamily="34" typeface="Arial"/>
              <a:buChar char="•"/>
              <a:defRPr baseline="0" sz="2400">
                <a:latin charset="0" panose="020B0604020202020204" pitchFamily="34" typeface="Arial"/>
                <a:ea typeface="+mn-ea"/>
                <a:cs charset="0" panose="020B0604020202020204" pitchFamily="34" typeface="Arial"/>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algn="l" lvl="0" indent="-457200" marL="457200"/>
            <a:r>
              <a:rPr lang="en-US" sz="1000" b="false" i="false" u="none">
                <a:solidFill>
                  <a:srgbClr val="000000"/>
                </a:solidFill>
                <a:latin typeface="Arial"/>
              </a:rPr>
              <a:t>Apmcm Asia Pacific University Mathematical Modeling Competition international second prize (ranking first, award rate: 10%)</a:t>
            </a:r>
          </a:p>
        </p:txBody>
      </p:sp>
      <p:sp>
        <p:nvSpPr>
          <p:cNvPr id="20" name="文本占位符 3">
            <a:extLst>
              <a:ext uri="{FF2B5EF4-FFF2-40B4-BE49-F238E27FC236}">
                <a16:creationId xmlns:a16="http://schemas.microsoft.com/office/drawing/2014/main" id="{F52370F0-6415-4CE7-A5D3-09F97B3314E2}"/>
              </a:ext>
            </a:extLst>
          </p:cNvPr>
          <p:cNvSpPr txBox="1">
            <a:spLocks/>
          </p:cNvSpPr>
          <p:nvPr/>
        </p:nvSpPr>
        <p:spPr>
          <a:xfrm>
            <a:off x="957137" y="5190605"/>
            <a:ext cx="5362524" cy="239145"/>
          </a:xfrm>
          <a:prstGeom prst="rect">
            <a:avLst/>
          </a:prstGeom>
        </p:spPr>
        <p:txBody>
          <a:bodyPr/>
          <a:lstStyle>
            <a:lvl1pPr indent="-457200" marL="457200">
              <a:buFont charset="0" panose="020B0604020202020204" pitchFamily="34" typeface="Arial"/>
              <a:buChar char="•"/>
              <a:defRPr baseline="0" sz="2400">
                <a:latin charset="0" panose="020B0604020202020204" pitchFamily="34" typeface="Arial"/>
                <a:ea typeface="+mn-ea"/>
                <a:cs charset="0" panose="020B0604020202020204" pitchFamily="34" typeface="Arial"/>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algn="l" lvl="0" indent="-457200" marL="457200"/>
            <a:r>
              <a:rPr lang="en-US" sz="1000" b="false" i="false" u="none">
                <a:solidFill>
                  <a:srgbClr val="000000"/>
                </a:solidFill>
                <a:latin typeface="Arial"/>
              </a:rPr>
              <a:t>Blue Bridge Cup national software and information technology competition national second prize (ranking first, award rate: 7%)</a:t>
            </a:r>
          </a:p>
        </p:txBody>
      </p:sp>
      <p:sp>
        <p:nvSpPr>
          <p:cNvPr id="21" name="文本占位符 3">
            <a:extLst>
              <a:ext uri="{FF2B5EF4-FFF2-40B4-BE49-F238E27FC236}">
                <a16:creationId xmlns:a16="http://schemas.microsoft.com/office/drawing/2014/main" id="{F61FDAB2-2783-49ED-BADC-44C4EF6F4F5D}"/>
              </a:ext>
            </a:extLst>
          </p:cNvPr>
          <p:cNvSpPr txBox="1">
            <a:spLocks/>
          </p:cNvSpPr>
          <p:nvPr/>
        </p:nvSpPr>
        <p:spPr>
          <a:xfrm>
            <a:off x="957137" y="6030695"/>
            <a:ext cx="5138863" cy="368661"/>
          </a:xfrm>
          <a:prstGeom prst="rect">
            <a:avLst/>
          </a:prstGeom>
        </p:spPr>
        <p:txBody>
          <a:bodyPr/>
          <a:lstStyle>
            <a:lvl1pPr indent="-457200" marL="457200">
              <a:buFont charset="0" panose="020B0604020202020204" pitchFamily="34" typeface="Arial"/>
              <a:buChar char="•"/>
              <a:defRPr baseline="0" sz="2400">
                <a:latin charset="0" panose="020B0604020202020204" pitchFamily="34" typeface="Arial"/>
                <a:ea typeface="+mn-ea"/>
                <a:cs charset="0" panose="020B0604020202020204" pitchFamily="34" typeface="Arial"/>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algn="l" lvl="0" indent="-457200" marL="457200"/>
            <a:r>
              <a:rPr lang="en-US" sz="1100" b="false" i="false" u="none">
                <a:solidFill>
                  <a:srgbClr val="000000"/>
                </a:solidFill>
                <a:latin typeface="Arial"/>
              </a:rPr>
              <a:t>National computer technology and software professional software designer</a:t>
            </a:r>
          </a:p>
        </p:txBody>
      </p:sp>
      <p:sp>
        <p:nvSpPr>
          <p:cNvPr id="22" name="文本占位符 3">
            <a:extLst>
              <a:ext uri="{FF2B5EF4-FFF2-40B4-BE49-F238E27FC236}">
                <a16:creationId xmlns:a16="http://schemas.microsoft.com/office/drawing/2014/main" id="{FC8C1BD6-B917-43F9-8DD0-3D244B4A2488}"/>
              </a:ext>
            </a:extLst>
          </p:cNvPr>
          <p:cNvSpPr txBox="1">
            <a:spLocks/>
          </p:cNvSpPr>
          <p:nvPr/>
        </p:nvSpPr>
        <p:spPr>
          <a:xfrm>
            <a:off x="6319661" y="5204237"/>
            <a:ext cx="6017864" cy="239145"/>
          </a:xfrm>
          <a:prstGeom prst="rect">
            <a:avLst/>
          </a:prstGeom>
        </p:spPr>
        <p:txBody>
          <a:bodyPr/>
          <a:lstStyle>
            <a:lvl1pPr indent="-457200" marL="457200">
              <a:buFont charset="0" panose="020B0604020202020204" pitchFamily="34" typeface="Arial"/>
              <a:buChar char="•"/>
              <a:defRPr baseline="0" sz="2400">
                <a:latin charset="0" panose="020B0604020202020204" pitchFamily="34" typeface="Arial"/>
                <a:ea typeface="+mn-ea"/>
                <a:cs charset="0" panose="020B0604020202020204" pitchFamily="34" typeface="Arial"/>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algn="l" lvl="0" indent="-457200" marL="457200"/>
            <a:r>
              <a:rPr lang="en-US" sz="1000" b="false" i="false" u="none">
                <a:solidFill>
                  <a:srgbClr val="000000"/>
                </a:solidFill>
                <a:latin typeface="Arial"/>
              </a:rPr>
              <a:t>Third prize of China Computer Design Competition (ranking first, award rate: 7%)</a:t>
            </a:r>
          </a:p>
        </p:txBody>
      </p:sp>
    </p:spTree>
    <p:extLst>
      <p:ext uri="{BB962C8B-B14F-4D97-AF65-F5344CB8AC3E}">
        <p14:creationId xmlns:p14="http://schemas.microsoft.com/office/powerpoint/2010/main" val="3765480526"/>
      </p:ext>
    </p:extLst>
  </p:cSld>
  <p:clrMapOvr>
    <a:masterClrMapping/>
  </p:clrMapOvr>
</p:sld>
</file>

<file path=ppt/slides/slide2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014853634"/>
      </p:ext>
    </p:extLst>
  </p:cSld>
  <p:clrMapOvr>
    <a:masterClrMapping/>
  </p:clrMapOvr>
</p:sld>
</file>

<file path=ppt/slides/slide2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AC421F51-C68D-4E4C-B0DE-0A3B7924519B}"/>
              </a:ext>
            </a:extLst>
          </p:cNvPr>
          <p:cNvSpPr>
            <a:spLocks noGrp="1"/>
          </p:cNvSpPr>
          <p:nvPr>
            <p:ph idx="13" sz="quarter" type="body"/>
          </p:nvPr>
        </p:nvSpPr>
        <p:spPr>
          <a:xfrm>
            <a:off x="6477000" y="2062080"/>
            <a:ext cx="4419600" cy="492124"/>
          </a:xfrm>
        </p:spPr>
        <p:txBody>
          <a:bodyPr/>
          <a:lstStyle/>
          <a:p>
            <a:pPr lvl="0" indent="-457200" marL="457200"/>
            <a:r>
              <a:rPr lang="en-US" sz="1800" b="false" i="false" u="none">
                <a:solidFill>
                  <a:srgbClr val="000000"/>
                </a:solidFill>
                <a:latin typeface="Arial"/>
              </a:rPr>
              <a:t>Play basketball and keep fit every week;</a:t>
            </a:r>
          </a:p>
        </p:txBody>
      </p:sp>
      <p:sp>
        <p:nvSpPr>
          <p:cNvPr id="3" name="标题 2">
            <a:extLst>
              <a:ext uri="{FF2B5EF4-FFF2-40B4-BE49-F238E27FC236}">
                <a16:creationId xmlns:a16="http://schemas.microsoft.com/office/drawing/2014/main" id="{D0C895F1-E2AF-45E5-A851-8237A86E7C99}"/>
              </a:ext>
            </a:extLst>
          </p:cNvPr>
          <p:cNvSpPr>
            <a:spLocks noGrp="1"/>
          </p:cNvSpPr>
          <p:nvPr>
            <p:ph type="title"/>
          </p:nvPr>
        </p:nvSpPr>
        <p:spPr/>
        <p:txBody>
          <a:bodyPr/>
          <a:lstStyle/>
          <a:p>
            <a:pPr lvl="0"/>
            <a:r>
              <a:rPr lang="en-US" sz="2800" b="false" i="false" u="none">
                <a:solidFill>
                  <a:srgbClr val="000000"/>
                </a:solidFill>
                <a:latin typeface="Arial"/>
              </a:rPr>
              <a:t>hobby</a:t>
            </a:r>
          </a:p>
        </p:txBody>
      </p:sp>
      <p:sp>
        <p:nvSpPr>
          <p:cNvPr id="4" name="文本占位符 3">
            <a:extLst>
              <a:ext uri="{FF2B5EF4-FFF2-40B4-BE49-F238E27FC236}">
                <a16:creationId xmlns:a16="http://schemas.microsoft.com/office/drawing/2014/main" id="{C5EADC33-FAE1-4CD2-9E5A-B536750CC32C}"/>
              </a:ext>
            </a:extLst>
          </p:cNvPr>
          <p:cNvSpPr>
            <a:spLocks noGrp="1"/>
          </p:cNvSpPr>
          <p:nvPr>
            <p:ph idx="16" sz="quarter" type="body"/>
          </p:nvPr>
        </p:nvSpPr>
        <p:spPr>
          <a:xfrm>
            <a:off x="6477000" y="2893690"/>
            <a:ext cx="5029200" cy="369332"/>
          </a:xfrm>
        </p:spPr>
        <p:txBody>
          <a:bodyPr/>
          <a:lstStyle/>
          <a:p>
            <a:pPr lvl="0" indent="-457200" marL="457200"/>
            <a:r>
              <a:rPr lang="en-US" sz="1500" b="false" i="false" u="none">
                <a:solidFill>
                  <a:srgbClr val="000000"/>
                </a:solidFill>
                <a:latin typeface="Arial"/>
              </a:rPr>
              <a:t>Set goals and make plans for yourself;</a:t>
            </a:r>
          </a:p>
        </p:txBody>
      </p:sp>
      <p:sp>
        <p:nvSpPr>
          <p:cNvPr id="5" name="文本占位符 4">
            <a:extLst>
              <a:ext uri="{FF2B5EF4-FFF2-40B4-BE49-F238E27FC236}">
                <a16:creationId xmlns:a16="http://schemas.microsoft.com/office/drawing/2014/main" id="{343AB679-0143-42AD-93E6-45AA158DB677}"/>
              </a:ext>
            </a:extLst>
          </p:cNvPr>
          <p:cNvSpPr>
            <a:spLocks noGrp="1"/>
          </p:cNvSpPr>
          <p:nvPr>
            <p:ph idx="17" sz="quarter" type="body"/>
          </p:nvPr>
        </p:nvSpPr>
        <p:spPr>
          <a:xfrm>
            <a:off x="6482080" y="3782613"/>
            <a:ext cx="5029200" cy="369332"/>
          </a:xfrm>
        </p:spPr>
        <p:txBody>
          <a:bodyPr/>
          <a:lstStyle/>
          <a:p>
            <a:pPr lvl="0" indent="-457200" marL="457200"/>
            <a:r>
              <a:rPr lang="en-US" sz="1000" b="false" i="false" u="none">
                <a:solidFill>
                  <a:srgbClr val="000000"/>
                </a:solidFill>
                <a:latin typeface="Arial"/>
              </a:rPr>
              <a:t>I was obsessed with reading literature and doing experiments; I had the experience of sudden imagination in the middle of the night, getting up and running the next morning.</a:t>
            </a:r>
          </a:p>
        </p:txBody>
      </p:sp>
      <p:pic>
        <p:nvPicPr>
          <p:cNvPr id="7" name="图片 6">
            <a:extLst>
              <a:ext uri="{FF2B5EF4-FFF2-40B4-BE49-F238E27FC236}">
                <a16:creationId xmlns:a16="http://schemas.microsoft.com/office/drawing/2014/main" id="{59C68FA3-FE8E-446D-A61F-9EB6B42A6DB6}"/>
              </a:ext>
            </a:extLst>
          </p:cNvPr>
          <p:cNvPicPr>
            <a:picLocks noChangeAspect="1"/>
          </p:cNvPicPr>
          <p:nvPr/>
        </p:nvPicPr>
        <p:blipFill>
          <a:blip r:embed="rId2"/>
          <a:stretch>
            <a:fillRect/>
          </a:stretch>
        </p:blipFill>
        <p:spPr>
          <a:xfrm>
            <a:off x="7010400" y="5181600"/>
            <a:ext cx="2187434" cy="1320209"/>
          </a:xfrm>
          <a:prstGeom prst="rect">
            <a:avLst/>
          </a:prstGeom>
        </p:spPr>
      </p:pic>
      <p:pic>
        <p:nvPicPr>
          <p:cNvPr id="10" name="图片 9">
            <a:extLst>
              <a:ext uri="{FF2B5EF4-FFF2-40B4-BE49-F238E27FC236}">
                <a16:creationId xmlns:a16="http://schemas.microsoft.com/office/drawing/2014/main" id="{9AC88D2F-BDA3-40CB-9782-D5A8075A00D4}"/>
              </a:ext>
            </a:extLst>
          </p:cNvPr>
          <p:cNvPicPr>
            <a:picLocks noChangeAspect="1"/>
          </p:cNvPicPr>
          <p:nvPr/>
        </p:nvPicPr>
        <p:blipFill>
          <a:blip cstate="print" r:embed="rId3">
            <a:extLst>
              <a:ext uri="{28A0092B-C50C-407E-A947-70E740481C1C}">
                <a14:useLocalDpi xmlns:a14="http://schemas.microsoft.com/office/drawing/2010/main" val="0"/>
              </a:ext>
            </a:extLst>
          </a:blip>
          <a:stretch>
            <a:fillRect/>
          </a:stretch>
        </p:blipFill>
        <p:spPr>
          <a:xfrm>
            <a:off x="990600" y="1711325"/>
            <a:ext cx="4876800" cy="4876800"/>
          </a:xfrm>
          <a:prstGeom prst="rect">
            <a:avLst/>
          </a:prstGeom>
        </p:spPr>
      </p:pic>
    </p:spTree>
    <p:extLst>
      <p:ext uri="{BB962C8B-B14F-4D97-AF65-F5344CB8AC3E}">
        <p14:creationId xmlns:p14="http://schemas.microsoft.com/office/powerpoint/2010/main" val="3228987433"/>
      </p:ext>
    </p:extLst>
  </p:cSld>
  <p:clrMapOvr>
    <a:masterClrMapping/>
  </p:clrMapOvr>
</p:sld>
</file>

<file path=ppt/slides/slide2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75696315"/>
      </p:ext>
    </p:extLst>
  </p:cSld>
  <p:clrMapOvr>
    <a:masterClrMapping/>
  </p:clrMapOvr>
</p:sld>
</file>

<file path=ppt/slides/slide2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4AD9723-89D8-4A49-A67A-54441228F69B}"/>
              </a:ext>
            </a:extLst>
          </p:cNvPr>
          <p:cNvSpPr>
            <a:spLocks noGrp="1"/>
          </p:cNvSpPr>
          <p:nvPr>
            <p:ph idx="13" sz="quarter" type="body"/>
          </p:nvPr>
        </p:nvSpPr>
        <p:spPr>
          <a:xfrm>
            <a:off x="1066800" y="2293929"/>
            <a:ext cx="10058400" cy="492125"/>
          </a:xfrm>
        </p:spPr>
        <p:txBody>
          <a:bodyPr/>
          <a:lstStyle/>
          <a:p>
            <a:pPr lvl="0" indent="-457200" marL="457200"/>
            <a:r>
              <a:rPr lang="en-US" sz="1800" b="false" i="false" u="none">
                <a:solidFill>
                  <a:srgbClr val="000000"/>
                </a:solidFill>
                <a:latin typeface="Arial"/>
              </a:rPr>
              <a:t>1. Engaged in natural language processing, emotion classification and multimodal transformation.</a:t>
            </a:r>
          </a:p>
        </p:txBody>
      </p:sp>
      <p:sp>
        <p:nvSpPr>
          <p:cNvPr id="3" name="标题 2">
            <a:extLst>
              <a:ext uri="{FF2B5EF4-FFF2-40B4-BE49-F238E27FC236}">
                <a16:creationId xmlns:a16="http://schemas.microsoft.com/office/drawing/2014/main" id="{B01F9ED5-E132-4518-8EA3-2F47DA4FC633}"/>
              </a:ext>
            </a:extLst>
          </p:cNvPr>
          <p:cNvSpPr>
            <a:spLocks noGrp="1"/>
          </p:cNvSpPr>
          <p:nvPr>
            <p:ph type="title"/>
          </p:nvPr>
        </p:nvSpPr>
        <p:spPr/>
        <p:txBody>
          <a:bodyPr/>
          <a:lstStyle/>
          <a:p>
            <a:pPr lvl="0"/>
            <a:r>
              <a:rPr lang="en-US" sz="2800" b="false" i="false" u="none">
                <a:solidFill>
                  <a:srgbClr val="000000"/>
                </a:solidFill>
                <a:latin typeface="Arial"/>
              </a:rPr>
              <a:t>Future work plan</a:t>
            </a:r>
          </a:p>
        </p:txBody>
      </p:sp>
      <p:sp>
        <p:nvSpPr>
          <p:cNvPr id="6" name="文本占位符 3">
            <a:extLst>
              <a:ext uri="{FF2B5EF4-FFF2-40B4-BE49-F238E27FC236}">
                <a16:creationId xmlns:a16="http://schemas.microsoft.com/office/drawing/2014/main" id="{158B0A6C-D556-48B4-888C-9EF1BFEC83D2}"/>
              </a:ext>
            </a:extLst>
          </p:cNvPr>
          <p:cNvSpPr txBox="1">
            <a:spLocks/>
          </p:cNvSpPr>
          <p:nvPr/>
        </p:nvSpPr>
        <p:spPr>
          <a:xfrm>
            <a:off x="1066800" y="3481384"/>
            <a:ext cx="9829800" cy="369332"/>
          </a:xfrm>
          <a:prstGeom prst="rect">
            <a:avLst/>
          </a:prstGeom>
        </p:spPr>
        <p:txBody>
          <a:bodyPr/>
          <a:lstStyle>
            <a:lvl1pPr indent="-457200" marL="457200">
              <a:buFont charset="0" panose="020B0604020202020204" pitchFamily="34" typeface="Arial"/>
              <a:buChar char="•"/>
              <a:defRPr baseline="0" sz="2400">
                <a:latin charset="0" panose="020B0604020202020204" pitchFamily="34" typeface="Arial"/>
                <a:ea typeface="+mn-ea"/>
                <a:cs charset="0" panose="020B0604020202020204" pitchFamily="34" typeface="Arial"/>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algn="l" lvl="0" indent="-457200" marL="457200"/>
            <a:r>
              <a:rPr lang="en-US" sz="1500" b="false" i="false" u="none">
                <a:solidFill>
                  <a:srgbClr val="000000"/>
                </a:solidFill>
                <a:latin typeface="Arial"/>
              </a:rPr>
              <a:t>2. I know that my ability is still lacking, but my heart of learning is urgent and powerful!</a:t>
            </a:r>
          </a:p>
        </p:txBody>
      </p:sp>
      <p:sp>
        <p:nvSpPr>
          <p:cNvPr id="7" name="文本占位符 3">
            <a:extLst>
              <a:ext uri="{FF2B5EF4-FFF2-40B4-BE49-F238E27FC236}">
                <a16:creationId xmlns:a16="http://schemas.microsoft.com/office/drawing/2014/main" id="{B573A9EC-1255-420A-8F3D-8D28D84BBDC8}"/>
              </a:ext>
            </a:extLst>
          </p:cNvPr>
          <p:cNvSpPr txBox="1">
            <a:spLocks/>
          </p:cNvSpPr>
          <p:nvPr/>
        </p:nvSpPr>
        <p:spPr>
          <a:xfrm>
            <a:off x="1066800" y="4383636"/>
            <a:ext cx="10972800" cy="369332"/>
          </a:xfrm>
          <a:prstGeom prst="rect">
            <a:avLst/>
          </a:prstGeom>
        </p:spPr>
        <p:txBody>
          <a:bodyPr/>
          <a:lstStyle>
            <a:lvl1pPr indent="-457200" marL="457200">
              <a:buFont charset="0" panose="020B0604020202020204" pitchFamily="34" typeface="Arial"/>
              <a:buChar char="•"/>
              <a:defRPr baseline="0" sz="2400">
                <a:latin charset="0" panose="020B0604020202020204" pitchFamily="34" typeface="Arial"/>
                <a:ea typeface="+mn-ea"/>
                <a:cs charset="0" panose="020B0604020202020204" pitchFamily="34" typeface="Arial"/>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algn="l" lvl="0" indent="-457200" marL="457200"/>
            <a:r>
              <a:rPr lang="en-US" sz="1200" b="false" i="false" u="none">
                <a:solidFill>
                  <a:srgbClr val="000000"/>
                </a:solidFill>
                <a:latin typeface="Arial"/>
              </a:rPr>
              <a:t>3. Hit is my ideal place for further study!I hope I can get the teacher's guidance, learn more and publish a really valuable article during my graduate study!</a:t>
            </a:r>
          </a:p>
        </p:txBody>
      </p:sp>
    </p:spTree>
    <p:extLst>
      <p:ext uri="{BB962C8B-B14F-4D97-AF65-F5344CB8AC3E}">
        <p14:creationId xmlns:p14="http://schemas.microsoft.com/office/powerpoint/2010/main" val="3790014854"/>
      </p:ext>
    </p:extLst>
  </p:cSld>
  <p:clrMapOvr>
    <a:masterClrMapping/>
  </p:clrMapOvr>
</p:sld>
</file>

<file path=ppt/slides/slide2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956B44-D5E8-437E-B24D-3AE0463E4452}"/>
              </a:ext>
            </a:extLst>
          </p:cNvPr>
          <p:cNvSpPr>
            <a:spLocks noGrp="1"/>
          </p:cNvSpPr>
          <p:nvPr>
            <p:ph type="ctrTitle"/>
          </p:nvPr>
        </p:nvSpPr>
        <p:spPr>
          <a:xfrm>
            <a:off x="4191000" y="3013501"/>
            <a:ext cx="7007860" cy="830997"/>
          </a:xfrm>
        </p:spPr>
        <p:txBody>
          <a:bodyPr/>
          <a:lstStyle/>
          <a:p>
            <a:r>
              <a:rPr altLang="zh-CN" dirty="0" lang="en-US"/>
              <a:t>Thank you</a:t>
            </a:r>
            <a:endParaRPr altLang="en-US" dirty="0" lang="zh-CN"/>
          </a:p>
        </p:txBody>
      </p:sp>
      <p:sp>
        <p:nvSpPr>
          <p:cNvPr id="3" name="副标题 2">
            <a:extLst>
              <a:ext uri="{FF2B5EF4-FFF2-40B4-BE49-F238E27FC236}">
                <a16:creationId xmlns:a16="http://schemas.microsoft.com/office/drawing/2014/main" id="{E6631031-097D-4EDF-9392-EBB6469A8C99}"/>
              </a:ext>
            </a:extLst>
          </p:cNvPr>
          <p:cNvSpPr>
            <a:spLocks noGrp="1"/>
          </p:cNvSpPr>
          <p:nvPr>
            <p:ph idx="4" type="subTitle"/>
          </p:nvPr>
        </p:nvSpPr>
        <p:spPr>
          <a:xfrm>
            <a:off x="5410200" y="4191000"/>
            <a:ext cx="3901440" cy="430887"/>
          </a:xfrm>
        </p:spPr>
        <p:txBody>
          <a:bodyPr/>
          <a:lstStyle/>
          <a:p>
            <a:r>
              <a:rPr altLang="zh-CN" dirty="0" lang="en-US"/>
              <a:t>q &amp; a</a:t>
            </a:r>
            <a:endParaRPr altLang="en-US" dirty="0" lang="zh-CN"/>
          </a:p>
        </p:txBody>
      </p:sp>
    </p:spTree>
    <p:extLst>
      <p:ext uri="{BB962C8B-B14F-4D97-AF65-F5344CB8AC3E}">
        <p14:creationId xmlns:p14="http://schemas.microsoft.com/office/powerpoint/2010/main" val="1087456922"/>
      </p:ext>
    </p:extLst>
  </p:cSld>
  <p:clrMapOvr>
    <a:masterClrMapping/>
  </p:clrMapOvr>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89799323"/>
      </p:ext>
    </p:extLst>
  </p:cSld>
  <p:clrMapOvr>
    <a:masterClrMapping/>
  </p:clrMapOvr>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93183780"/>
      </p:ext>
    </p:extLst>
  </p:cSld>
  <p:clrMapOvr>
    <a:masterClrMapping/>
  </p:clrMapOvr>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D5C7D97-B1BD-466C-8E6B-3AC28FCA3249}"/>
              </a:ext>
            </a:extLst>
          </p:cNvPr>
          <p:cNvSpPr>
            <a:spLocks noGrp="1"/>
          </p:cNvSpPr>
          <p:nvPr>
            <p:ph idx="13" sz="quarter" type="body"/>
          </p:nvPr>
        </p:nvSpPr>
        <p:spPr/>
        <p:txBody>
          <a:bodyPr/>
          <a:lstStyle/>
          <a:p>
            <a:pPr lvl="0" indent="-457200" marL="457200"/>
            <a:r>
              <a:rPr lang="en-US" sz="1500" b="false" i="false" u="none">
                <a:solidFill>
                  <a:srgbClr val="000000"/>
                </a:solidFill>
                <a:latin typeface="Arial"/>
              </a:rPr>
              <a:t>1. The programming courses are 92 points, familiar with Python and C + +.</a:t>
            </a:r>
          </a:p>
        </p:txBody>
      </p:sp>
      <p:sp>
        <p:nvSpPr>
          <p:cNvPr id="3" name="标题 2">
            <a:extLst>
              <a:ext uri="{FF2B5EF4-FFF2-40B4-BE49-F238E27FC236}">
                <a16:creationId xmlns:a16="http://schemas.microsoft.com/office/drawing/2014/main" id="{B69BAF27-920C-42AA-BBE3-0FF223704889}"/>
              </a:ext>
            </a:extLst>
          </p:cNvPr>
          <p:cNvSpPr>
            <a:spLocks noGrp="1"/>
          </p:cNvSpPr>
          <p:nvPr>
            <p:ph type="title"/>
          </p:nvPr>
        </p:nvSpPr>
        <p:spPr/>
        <p:txBody>
          <a:bodyPr/>
          <a:lstStyle/>
          <a:p>
            <a:pPr lvl="0"/>
            <a:r>
              <a:rPr lang="en-US" sz="2800" b="false" i="false" u="none">
                <a:solidFill>
                  <a:srgbClr val="000000"/>
                </a:solidFill>
                <a:latin typeface="Arial"/>
              </a:rPr>
              <a:t>academic record</a:t>
            </a:r>
          </a:p>
        </p:txBody>
      </p:sp>
      <p:sp>
        <p:nvSpPr>
          <p:cNvPr id="4" name="文本占位符 3">
            <a:extLst>
              <a:ext uri="{FF2B5EF4-FFF2-40B4-BE49-F238E27FC236}">
                <a16:creationId xmlns:a16="http://schemas.microsoft.com/office/drawing/2014/main" id="{7B75CF2E-B2B3-48A8-9F4B-8096F5D96C69}"/>
              </a:ext>
            </a:extLst>
          </p:cNvPr>
          <p:cNvSpPr>
            <a:spLocks noGrp="1"/>
          </p:cNvSpPr>
          <p:nvPr>
            <p:ph idx="16" sz="quarter" type="body"/>
          </p:nvPr>
        </p:nvSpPr>
        <p:spPr>
          <a:xfrm>
            <a:off x="1071880" y="3734055"/>
            <a:ext cx="10129520" cy="492125"/>
          </a:xfrm>
        </p:spPr>
        <p:txBody>
          <a:bodyPr/>
          <a:lstStyle/>
          <a:p>
            <a:pPr lvl="0" indent="-457200" marL="457200"/>
            <a:r>
              <a:rPr lang="en-US" sz="1400" b="false" i="false" u="none">
                <a:solidFill>
                  <a:srgbClr val="000000"/>
                </a:solidFill>
                <a:latin typeface="Arial"/>
              </a:rPr>
              <a:t>3. In leetcode and POJ, more than 500 questions are written, and blogs are often written; programming and ability are better.</a:t>
            </a:r>
          </a:p>
        </p:txBody>
      </p:sp>
      <p:sp>
        <p:nvSpPr>
          <p:cNvPr id="5" name="文本占位符 4">
            <a:extLst>
              <a:ext uri="{FF2B5EF4-FFF2-40B4-BE49-F238E27FC236}">
                <a16:creationId xmlns:a16="http://schemas.microsoft.com/office/drawing/2014/main" id="{D37273CF-C380-4C2F-BB85-50A26C585A05}"/>
              </a:ext>
            </a:extLst>
          </p:cNvPr>
          <p:cNvSpPr>
            <a:spLocks noGrp="1"/>
          </p:cNvSpPr>
          <p:nvPr>
            <p:ph idx="17" sz="quarter" type="body"/>
          </p:nvPr>
        </p:nvSpPr>
        <p:spPr>
          <a:xfrm>
            <a:off x="1066800" y="3058287"/>
            <a:ext cx="9220200" cy="369332"/>
          </a:xfrm>
        </p:spPr>
        <p:txBody>
          <a:bodyPr/>
          <a:lstStyle/>
          <a:p>
            <a:pPr lvl="0" indent="-457200" marL="457200"/>
            <a:r>
              <a:rPr lang="en-US" sz="1500" b="false" i="false" u="none">
                <a:solidFill>
                  <a:srgbClr val="000000"/>
                </a:solidFill>
                <a:latin typeface="Arial"/>
              </a:rPr>
              <a:t>2. Good basic mathematics skills, 96 points for advanced mathematics; 91 points for English courses.</a:t>
            </a:r>
          </a:p>
        </p:txBody>
      </p:sp>
      <p:pic>
        <p:nvPicPr>
          <p:cNvPr id="6" name="图片 5">
            <a:extLst>
              <a:ext uri="{FF2B5EF4-FFF2-40B4-BE49-F238E27FC236}">
                <a16:creationId xmlns:a16="http://schemas.microsoft.com/office/drawing/2014/main" id="{98417A63-52B4-43FB-8B37-DF3D1BAEB828}"/>
              </a:ext>
            </a:extLst>
          </p:cNvPr>
          <p:cNvPicPr>
            <a:picLocks noChangeAspect="1"/>
          </p:cNvPicPr>
          <p:nvPr/>
        </p:nvPicPr>
        <p:blipFill rotWithShape="1">
          <a:blip r:embed="rId2"/>
          <a:srcRect b="46992"/>
          <a:stretch/>
        </p:blipFill>
        <p:spPr>
          <a:xfrm>
            <a:off x="1592577" y="4419600"/>
            <a:ext cx="3200400" cy="1066044"/>
          </a:xfrm>
          <a:prstGeom prst="rect">
            <a:avLst/>
          </a:prstGeom>
        </p:spPr>
      </p:pic>
      <p:pic>
        <p:nvPicPr>
          <p:cNvPr id="7" name="图片 6">
            <a:extLst>
              <a:ext uri="{FF2B5EF4-FFF2-40B4-BE49-F238E27FC236}">
                <a16:creationId xmlns:a16="http://schemas.microsoft.com/office/drawing/2014/main" id="{46CC2681-F11C-458D-9A7F-394CAB53FD4E}"/>
              </a:ext>
            </a:extLst>
          </p:cNvPr>
          <p:cNvPicPr>
            <a:picLocks noChangeAspect="1"/>
          </p:cNvPicPr>
          <p:nvPr/>
        </p:nvPicPr>
        <p:blipFill rotWithShape="1">
          <a:blip r:embed="rId3"/>
          <a:srcRect b="46204" r="816"/>
          <a:stretch/>
        </p:blipFill>
        <p:spPr>
          <a:xfrm>
            <a:off x="3256439" y="5437801"/>
            <a:ext cx="3171505" cy="1090554"/>
          </a:xfrm>
          <a:prstGeom prst="rect">
            <a:avLst/>
          </a:prstGeom>
        </p:spPr>
      </p:pic>
      <p:pic>
        <p:nvPicPr>
          <p:cNvPr id="8" name="图片 7">
            <a:extLst>
              <a:ext uri="{FF2B5EF4-FFF2-40B4-BE49-F238E27FC236}">
                <a16:creationId xmlns:a16="http://schemas.microsoft.com/office/drawing/2014/main" id="{54FE1969-703C-45B8-B56C-5687A6EFE4A2}"/>
              </a:ext>
            </a:extLst>
          </p:cNvPr>
          <p:cNvPicPr>
            <a:picLocks noChangeAspect="1"/>
          </p:cNvPicPr>
          <p:nvPr/>
        </p:nvPicPr>
        <p:blipFill rotWithShape="1">
          <a:blip r:embed="rId4"/>
          <a:srcRect b="42282" r="3939"/>
          <a:stretch/>
        </p:blipFill>
        <p:spPr>
          <a:xfrm>
            <a:off x="6096000" y="4419600"/>
            <a:ext cx="3318508" cy="1204077"/>
          </a:xfrm>
          <a:prstGeom prst="rect">
            <a:avLst/>
          </a:prstGeom>
        </p:spPr>
      </p:pic>
      <p:pic>
        <p:nvPicPr>
          <p:cNvPr id="9" name="图片 8">
            <a:extLst>
              <a:ext uri="{FF2B5EF4-FFF2-40B4-BE49-F238E27FC236}">
                <a16:creationId xmlns:a16="http://schemas.microsoft.com/office/drawing/2014/main" id="{376C8740-9380-418A-B49D-B5D9C04202FA}"/>
              </a:ext>
            </a:extLst>
          </p:cNvPr>
          <p:cNvPicPr>
            <a:picLocks noChangeAspect="1"/>
          </p:cNvPicPr>
          <p:nvPr/>
        </p:nvPicPr>
        <p:blipFill rotWithShape="1">
          <a:blip r:embed="rId5"/>
          <a:srcRect b="47609" r="2716"/>
          <a:stretch/>
        </p:blipFill>
        <p:spPr>
          <a:xfrm>
            <a:off x="7532051" y="5367525"/>
            <a:ext cx="3470908" cy="1187541"/>
          </a:xfrm>
          <a:prstGeom prst="rect">
            <a:avLst/>
          </a:prstGeom>
        </p:spPr>
      </p:pic>
    </p:spTree>
    <p:extLst>
      <p:ext uri="{BB962C8B-B14F-4D97-AF65-F5344CB8AC3E}">
        <p14:creationId xmlns:p14="http://schemas.microsoft.com/office/powerpoint/2010/main" val="128783028"/>
      </p:ext>
    </p:extLst>
  </p:cSld>
  <p:clrMapOvr>
    <a:masterClrMapping/>
  </p:clrMapOvr>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2749767"/>
      </p:ext>
    </p:extLst>
  </p:cSld>
  <p:clrMapOvr>
    <a:masterClrMapping/>
  </p:clrMapOvr>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object 3"/>
          <p:cNvSpPr txBox="1"/>
          <p:nvPr/>
        </p:nvSpPr>
        <p:spPr>
          <a:xfrm>
            <a:off x="804813" y="1140841"/>
            <a:ext cx="1700530" cy="513080"/>
          </a:xfrm>
          <a:prstGeom prst="rect">
            <a:avLst/>
          </a:prstGeom>
        </p:spPr>
        <p:txBody>
          <a:bodyPr bIns="0" lIns="0" rIns="0" rtlCol="0" tIns="12700" vert="horz" wrap="square">
            <a:spAutoFit/>
          </a:bodyPr>
          <a:lstStyle/>
          <a:p>
            <a:pPr marL="12700">
              <a:lnSpc>
                <a:spcPct val="100000"/>
              </a:lnSpc>
              <a:spcBef>
                <a:spcPts val="100"/>
              </a:spcBef>
            </a:pPr>
            <a:r>
              <a:rPr dirty="0" spc="-15" sz="3200">
                <a:latin charset="-122" panose="020B0503020204020204" typeface="微软雅黑"/>
                <a:cs charset="-122" panose="020B0503020204020204" typeface="微软雅黑"/>
              </a:rPr>
              <a:t>Progress</a:t>
            </a:r>
            <a:endParaRPr dirty="0" sz="3200">
              <a:latin charset="-122" panose="020B0503020204020204" typeface="微软雅黑"/>
              <a:cs charset="-122" panose="020B0503020204020204" typeface="微软雅黑"/>
            </a:endParaRPr>
          </a:p>
        </p:txBody>
      </p:sp>
      <p:grpSp>
        <p:nvGrpSpPr>
          <p:cNvPr id="4" name="object 4"/>
          <p:cNvGrpSpPr/>
          <p:nvPr/>
        </p:nvGrpSpPr>
        <p:grpSpPr>
          <a:xfrm>
            <a:off x="358411" y="2197513"/>
            <a:ext cx="11985989" cy="3834765"/>
            <a:chOff x="838200" y="2197513"/>
            <a:chExt cx="13977809" cy="3834765"/>
          </a:xfrm>
        </p:grpSpPr>
        <p:sp>
          <p:nvSpPr>
            <p:cNvPr id="5" name="object 5"/>
            <p:cNvSpPr/>
            <p:nvPr/>
          </p:nvSpPr>
          <p:spPr>
            <a:xfrm>
              <a:off x="1546882" y="5037213"/>
              <a:ext cx="173541" cy="173541"/>
            </a:xfrm>
            <a:prstGeom prst="rect">
              <a:avLst/>
            </a:prstGeom>
            <a:blipFill>
              <a:blip cstate="print" r:embed="rId3"/>
              <a:stretch>
                <a:fillRect/>
              </a:stretch>
            </a:blipFill>
          </p:spPr>
          <p:txBody>
            <a:bodyPr bIns="0" lIns="0" rIns="0" rtlCol="0" tIns="0" wrap="square"/>
            <a:lstStyle/>
            <a:p>
              <a:endParaRPr/>
            </a:p>
          </p:txBody>
        </p:sp>
        <p:sp>
          <p:nvSpPr>
            <p:cNvPr id="6" name="object 6"/>
            <p:cNvSpPr/>
            <p:nvPr/>
          </p:nvSpPr>
          <p:spPr>
            <a:xfrm>
              <a:off x="838200" y="5123985"/>
              <a:ext cx="723265" cy="0"/>
            </a:xfrm>
            <a:custGeom>
              <a:avLst/>
              <a:gdLst/>
              <a:ahLst/>
              <a:cxnLst/>
              <a:rect b="b" l="l" r="r" t="t"/>
              <a:pathLst>
                <a:path w="723265">
                  <a:moveTo>
                    <a:pt x="722970" y="0"/>
                  </a:moveTo>
                  <a:lnTo>
                    <a:pt x="0" y="1"/>
                  </a:lnTo>
                </a:path>
              </a:pathLst>
            </a:custGeom>
            <a:ln w="28575">
              <a:solidFill>
                <a:srgbClr val="000000"/>
              </a:solidFill>
            </a:ln>
          </p:spPr>
          <p:txBody>
            <a:bodyPr bIns="0" lIns="0" rIns="0" rtlCol="0" tIns="0" wrap="square"/>
            <a:lstStyle/>
            <a:p>
              <a:endParaRPr/>
            </a:p>
          </p:txBody>
        </p:sp>
        <p:sp>
          <p:nvSpPr>
            <p:cNvPr id="7" name="object 7"/>
            <p:cNvSpPr/>
            <p:nvPr/>
          </p:nvSpPr>
          <p:spPr>
            <a:xfrm>
              <a:off x="3583838" y="5037213"/>
              <a:ext cx="173541" cy="173541"/>
            </a:xfrm>
            <a:prstGeom prst="rect">
              <a:avLst/>
            </a:prstGeom>
            <a:blipFill>
              <a:blip cstate="print" r:embed="rId3"/>
              <a:stretch>
                <a:fillRect/>
              </a:stretch>
            </a:blipFill>
          </p:spPr>
          <p:txBody>
            <a:bodyPr bIns="0" lIns="0" rIns="0" rtlCol="0" tIns="0" wrap="square"/>
            <a:lstStyle/>
            <a:p>
              <a:endParaRPr/>
            </a:p>
          </p:txBody>
        </p:sp>
        <p:sp>
          <p:nvSpPr>
            <p:cNvPr id="8" name="object 8"/>
            <p:cNvSpPr/>
            <p:nvPr/>
          </p:nvSpPr>
          <p:spPr>
            <a:xfrm>
              <a:off x="1706135" y="5123985"/>
              <a:ext cx="1892300" cy="0"/>
            </a:xfrm>
            <a:custGeom>
              <a:avLst/>
              <a:gdLst/>
              <a:ahLst/>
              <a:cxnLst/>
              <a:rect b="b" l="l" r="r" t="t"/>
              <a:pathLst>
                <a:path w="1892300">
                  <a:moveTo>
                    <a:pt x="1891990" y="0"/>
                  </a:moveTo>
                  <a:lnTo>
                    <a:pt x="0" y="1"/>
                  </a:lnTo>
                </a:path>
              </a:pathLst>
            </a:custGeom>
            <a:ln w="28575">
              <a:solidFill>
                <a:srgbClr val="000000"/>
              </a:solidFill>
            </a:ln>
          </p:spPr>
          <p:txBody>
            <a:bodyPr bIns="0" lIns="0" rIns="0" rtlCol="0" tIns="0" wrap="square"/>
            <a:lstStyle/>
            <a:p>
              <a:endParaRPr/>
            </a:p>
          </p:txBody>
        </p:sp>
        <p:sp>
          <p:nvSpPr>
            <p:cNvPr id="9" name="object 9"/>
            <p:cNvSpPr/>
            <p:nvPr/>
          </p:nvSpPr>
          <p:spPr>
            <a:xfrm>
              <a:off x="5620794" y="5037213"/>
              <a:ext cx="173541" cy="173541"/>
            </a:xfrm>
            <a:prstGeom prst="rect">
              <a:avLst/>
            </a:prstGeom>
            <a:blipFill>
              <a:blip cstate="print" r:embed="rId4"/>
              <a:stretch>
                <a:fillRect/>
              </a:stretch>
            </a:blipFill>
          </p:spPr>
          <p:txBody>
            <a:bodyPr bIns="0" lIns="0" rIns="0" rtlCol="0" tIns="0" wrap="square"/>
            <a:lstStyle/>
            <a:p>
              <a:endParaRPr/>
            </a:p>
          </p:txBody>
        </p:sp>
        <p:sp>
          <p:nvSpPr>
            <p:cNvPr id="10" name="object 10"/>
            <p:cNvSpPr/>
            <p:nvPr/>
          </p:nvSpPr>
          <p:spPr>
            <a:xfrm>
              <a:off x="3743091" y="5123985"/>
              <a:ext cx="1892300" cy="0"/>
            </a:xfrm>
            <a:custGeom>
              <a:avLst/>
              <a:gdLst/>
              <a:ahLst/>
              <a:cxnLst/>
              <a:rect b="b" l="l" r="r" t="t"/>
              <a:pathLst>
                <a:path w="1892300">
                  <a:moveTo>
                    <a:pt x="1891990" y="0"/>
                  </a:moveTo>
                  <a:lnTo>
                    <a:pt x="0" y="1"/>
                  </a:lnTo>
                </a:path>
              </a:pathLst>
            </a:custGeom>
            <a:ln w="28575">
              <a:solidFill>
                <a:srgbClr val="000000"/>
              </a:solidFill>
            </a:ln>
          </p:spPr>
          <p:txBody>
            <a:bodyPr bIns="0" lIns="0" rIns="0" rtlCol="0" tIns="0" wrap="square"/>
            <a:lstStyle/>
            <a:p>
              <a:endParaRPr/>
            </a:p>
          </p:txBody>
        </p:sp>
        <p:sp>
          <p:nvSpPr>
            <p:cNvPr id="11" name="object 11"/>
            <p:cNvSpPr/>
            <p:nvPr/>
          </p:nvSpPr>
          <p:spPr>
            <a:xfrm>
              <a:off x="7657749" y="5037213"/>
              <a:ext cx="173541" cy="173541"/>
            </a:xfrm>
            <a:prstGeom prst="rect">
              <a:avLst/>
            </a:prstGeom>
            <a:blipFill>
              <a:blip cstate="print" r:embed="rId3"/>
              <a:stretch>
                <a:fillRect/>
              </a:stretch>
            </a:blipFill>
          </p:spPr>
          <p:txBody>
            <a:bodyPr bIns="0" lIns="0" rIns="0" rtlCol="0" tIns="0" wrap="square"/>
            <a:lstStyle/>
            <a:p>
              <a:endParaRPr/>
            </a:p>
          </p:txBody>
        </p:sp>
        <p:sp>
          <p:nvSpPr>
            <p:cNvPr id="12" name="object 12"/>
            <p:cNvSpPr/>
            <p:nvPr/>
          </p:nvSpPr>
          <p:spPr>
            <a:xfrm>
              <a:off x="5780046" y="5123985"/>
              <a:ext cx="1892300" cy="0"/>
            </a:xfrm>
            <a:custGeom>
              <a:avLst/>
              <a:gdLst/>
              <a:ahLst/>
              <a:cxnLst/>
              <a:rect b="b" l="l" r="r" t="t"/>
              <a:pathLst>
                <a:path w="1892300">
                  <a:moveTo>
                    <a:pt x="1891990" y="0"/>
                  </a:moveTo>
                  <a:lnTo>
                    <a:pt x="0" y="1"/>
                  </a:lnTo>
                </a:path>
              </a:pathLst>
            </a:custGeom>
            <a:ln w="28575">
              <a:solidFill>
                <a:srgbClr val="000000"/>
              </a:solidFill>
            </a:ln>
          </p:spPr>
          <p:txBody>
            <a:bodyPr bIns="0" lIns="0" rIns="0" rtlCol="0" tIns="0" wrap="square"/>
            <a:lstStyle/>
            <a:p>
              <a:endParaRPr/>
            </a:p>
          </p:txBody>
        </p:sp>
        <p:sp>
          <p:nvSpPr>
            <p:cNvPr id="13" name="object 13"/>
            <p:cNvSpPr/>
            <p:nvPr/>
          </p:nvSpPr>
          <p:spPr>
            <a:xfrm>
              <a:off x="9694706" y="5037213"/>
              <a:ext cx="173541" cy="173541"/>
            </a:xfrm>
            <a:prstGeom prst="rect">
              <a:avLst/>
            </a:prstGeom>
            <a:blipFill>
              <a:blip cstate="print" r:embed="rId3"/>
              <a:stretch>
                <a:fillRect/>
              </a:stretch>
            </a:blipFill>
          </p:spPr>
          <p:txBody>
            <a:bodyPr bIns="0" lIns="0" rIns="0" rtlCol="0" tIns="0" wrap="square"/>
            <a:lstStyle/>
            <a:p>
              <a:endParaRPr/>
            </a:p>
          </p:txBody>
        </p:sp>
        <p:sp>
          <p:nvSpPr>
            <p:cNvPr id="14" name="object 14"/>
            <p:cNvSpPr/>
            <p:nvPr/>
          </p:nvSpPr>
          <p:spPr>
            <a:xfrm>
              <a:off x="7817003" y="5123985"/>
              <a:ext cx="1892300" cy="0"/>
            </a:xfrm>
            <a:custGeom>
              <a:avLst/>
              <a:gdLst/>
              <a:ahLst/>
              <a:cxnLst/>
              <a:rect b="b" l="l" r="r" t="t"/>
              <a:pathLst>
                <a:path w="1892300">
                  <a:moveTo>
                    <a:pt x="1891990" y="0"/>
                  </a:moveTo>
                  <a:lnTo>
                    <a:pt x="0" y="1"/>
                  </a:lnTo>
                </a:path>
              </a:pathLst>
            </a:custGeom>
            <a:ln w="28575">
              <a:solidFill>
                <a:srgbClr val="000000"/>
              </a:solidFill>
            </a:ln>
          </p:spPr>
          <p:txBody>
            <a:bodyPr bIns="0" lIns="0" rIns="0" rtlCol="0" tIns="0" wrap="square"/>
            <a:lstStyle/>
            <a:p>
              <a:endParaRPr/>
            </a:p>
          </p:txBody>
        </p:sp>
        <p:sp>
          <p:nvSpPr>
            <p:cNvPr id="15" name="object 15"/>
            <p:cNvSpPr/>
            <p:nvPr/>
          </p:nvSpPr>
          <p:spPr>
            <a:xfrm>
              <a:off x="13889494" y="5029200"/>
              <a:ext cx="926515" cy="153220"/>
            </a:xfrm>
            <a:custGeom>
              <a:avLst/>
              <a:gdLst/>
              <a:ahLst/>
              <a:cxnLst/>
              <a:rect b="b" l="l" r="r" t="t"/>
              <a:pathLst>
                <a:path h="85725" w="777240">
                  <a:moveTo>
                    <a:pt x="691145" y="0"/>
                  </a:moveTo>
                  <a:lnTo>
                    <a:pt x="691145" y="85725"/>
                  </a:lnTo>
                  <a:lnTo>
                    <a:pt x="748295" y="57150"/>
                  </a:lnTo>
                  <a:lnTo>
                    <a:pt x="705432" y="57150"/>
                  </a:lnTo>
                  <a:lnTo>
                    <a:pt x="705432" y="28575"/>
                  </a:lnTo>
                  <a:lnTo>
                    <a:pt x="748295" y="28575"/>
                  </a:lnTo>
                  <a:lnTo>
                    <a:pt x="691145" y="0"/>
                  </a:lnTo>
                  <a:close/>
                </a:path>
                <a:path h="85725" w="777240">
                  <a:moveTo>
                    <a:pt x="691145" y="28575"/>
                  </a:moveTo>
                  <a:lnTo>
                    <a:pt x="0" y="28575"/>
                  </a:lnTo>
                  <a:lnTo>
                    <a:pt x="0" y="57150"/>
                  </a:lnTo>
                  <a:lnTo>
                    <a:pt x="691145" y="57150"/>
                  </a:lnTo>
                  <a:lnTo>
                    <a:pt x="691145" y="28575"/>
                  </a:lnTo>
                  <a:close/>
                </a:path>
                <a:path h="85725" w="777240">
                  <a:moveTo>
                    <a:pt x="748295" y="28575"/>
                  </a:moveTo>
                  <a:lnTo>
                    <a:pt x="705432" y="28575"/>
                  </a:lnTo>
                  <a:lnTo>
                    <a:pt x="705432" y="57150"/>
                  </a:lnTo>
                  <a:lnTo>
                    <a:pt x="748295" y="57150"/>
                  </a:lnTo>
                  <a:lnTo>
                    <a:pt x="776870" y="42862"/>
                  </a:lnTo>
                  <a:lnTo>
                    <a:pt x="748295" y="28575"/>
                  </a:lnTo>
                  <a:close/>
                </a:path>
              </a:pathLst>
            </a:custGeom>
            <a:solidFill>
              <a:srgbClr val="000000"/>
            </a:solidFill>
          </p:spPr>
          <p:txBody>
            <a:bodyPr bIns="0" lIns="0" rIns="0" rtlCol="0" tIns="0" wrap="square"/>
            <a:lstStyle/>
            <a:p>
              <a:endParaRPr dirty="0"/>
            </a:p>
          </p:txBody>
        </p:sp>
        <p:sp>
          <p:nvSpPr>
            <p:cNvPr id="16" name="object 16"/>
            <p:cNvSpPr/>
            <p:nvPr/>
          </p:nvSpPr>
          <p:spPr>
            <a:xfrm>
              <a:off x="6607276" y="2197513"/>
              <a:ext cx="0" cy="3834765"/>
            </a:xfrm>
            <a:custGeom>
              <a:avLst/>
              <a:gdLst/>
              <a:ahLst/>
              <a:cxnLst/>
              <a:rect b="b" l="l" r="r" t="t"/>
              <a:pathLst>
                <a:path h="3834765">
                  <a:moveTo>
                    <a:pt x="0" y="0"/>
                  </a:moveTo>
                  <a:lnTo>
                    <a:pt x="1" y="3834581"/>
                  </a:lnTo>
                </a:path>
              </a:pathLst>
            </a:custGeom>
            <a:ln w="6350">
              <a:solidFill>
                <a:srgbClr val="000000"/>
              </a:solidFill>
            </a:ln>
          </p:spPr>
          <p:txBody>
            <a:bodyPr bIns="0" lIns="0" rIns="0" rtlCol="0" tIns="0" wrap="square"/>
            <a:lstStyle/>
            <a:p>
              <a:endParaRPr/>
            </a:p>
          </p:txBody>
        </p:sp>
      </p:grpSp>
      <p:sp>
        <p:nvSpPr>
          <p:cNvPr id="17" name="object 17"/>
          <p:cNvSpPr txBox="1"/>
          <p:nvPr/>
        </p:nvSpPr>
        <p:spPr>
          <a:xfrm>
            <a:off x="773495" y="5366298"/>
            <a:ext cx="534035" cy="299720"/>
          </a:xfrm>
          <a:prstGeom prst="rect">
            <a:avLst/>
          </a:prstGeom>
        </p:spPr>
        <p:txBody>
          <a:bodyPr bIns="0" lIns="0" rIns="0" rtlCol="0" tIns="12700" vert="horz" wrap="square">
            <a:spAutoFit/>
          </a:bodyPr>
          <a:lstStyle/>
          <a:p>
            <a:pPr marL="12700">
              <a:lnSpc>
                <a:spcPct val="100000"/>
              </a:lnSpc>
              <a:spcBef>
                <a:spcPts val="100"/>
              </a:spcBef>
            </a:pPr>
            <a:r>
              <a:rPr dirty="0" spc="-5" sz="1800">
                <a:latin panose="020B0604020202020204" typeface="Arial"/>
                <a:cs panose="020B0604020202020204" typeface="Arial"/>
              </a:rPr>
              <a:t>2014</a:t>
            </a:r>
            <a:endParaRPr dirty="0" sz="1800">
              <a:latin panose="020B0604020202020204" typeface="Arial"/>
              <a:cs panose="020B0604020202020204" typeface="Arial"/>
            </a:endParaRPr>
          </a:p>
        </p:txBody>
      </p:sp>
      <p:sp>
        <p:nvSpPr>
          <p:cNvPr id="18" name="object 18"/>
          <p:cNvSpPr txBox="1"/>
          <p:nvPr/>
        </p:nvSpPr>
        <p:spPr>
          <a:xfrm>
            <a:off x="2505343" y="5365306"/>
            <a:ext cx="534035" cy="299720"/>
          </a:xfrm>
          <a:prstGeom prst="rect">
            <a:avLst/>
          </a:prstGeom>
        </p:spPr>
        <p:txBody>
          <a:bodyPr bIns="0" lIns="0" rIns="0" rtlCol="0" tIns="12700" vert="horz" wrap="square">
            <a:spAutoFit/>
          </a:bodyPr>
          <a:lstStyle/>
          <a:p>
            <a:pPr marL="12700">
              <a:lnSpc>
                <a:spcPct val="100000"/>
              </a:lnSpc>
              <a:spcBef>
                <a:spcPts val="100"/>
              </a:spcBef>
            </a:pPr>
            <a:r>
              <a:rPr dirty="0" spc="-5" sz="1800">
                <a:latin panose="020B0604020202020204" typeface="Arial"/>
                <a:cs panose="020B0604020202020204" typeface="Arial"/>
              </a:rPr>
              <a:t>2015</a:t>
            </a:r>
            <a:endParaRPr dirty="0" sz="1800">
              <a:latin panose="020B0604020202020204" typeface="Arial"/>
              <a:cs panose="020B0604020202020204" typeface="Arial"/>
            </a:endParaRPr>
          </a:p>
        </p:txBody>
      </p:sp>
      <p:sp>
        <p:nvSpPr>
          <p:cNvPr id="19" name="object 19"/>
          <p:cNvSpPr txBox="1"/>
          <p:nvPr/>
        </p:nvSpPr>
        <p:spPr>
          <a:xfrm>
            <a:off x="4298439" y="5366132"/>
            <a:ext cx="534035" cy="299720"/>
          </a:xfrm>
          <a:prstGeom prst="rect">
            <a:avLst/>
          </a:prstGeom>
        </p:spPr>
        <p:txBody>
          <a:bodyPr bIns="0" lIns="0" rIns="0" rtlCol="0" tIns="12700" vert="horz" wrap="square">
            <a:spAutoFit/>
          </a:bodyPr>
          <a:lstStyle/>
          <a:p>
            <a:pPr marL="12700">
              <a:lnSpc>
                <a:spcPct val="100000"/>
              </a:lnSpc>
              <a:spcBef>
                <a:spcPts val="100"/>
              </a:spcBef>
            </a:pPr>
            <a:r>
              <a:rPr dirty="0" spc="-5" sz="1800">
                <a:latin panose="020B0604020202020204" typeface="Arial"/>
                <a:cs panose="020B0604020202020204" typeface="Arial"/>
              </a:rPr>
              <a:t>2016</a:t>
            </a:r>
            <a:endParaRPr dirty="0" sz="1800">
              <a:latin panose="020B0604020202020204" typeface="Arial"/>
              <a:cs panose="020B0604020202020204" typeface="Arial"/>
            </a:endParaRPr>
          </a:p>
        </p:txBody>
      </p:sp>
      <p:sp>
        <p:nvSpPr>
          <p:cNvPr id="20" name="object 20"/>
          <p:cNvSpPr txBox="1"/>
          <p:nvPr/>
        </p:nvSpPr>
        <p:spPr>
          <a:xfrm>
            <a:off x="5951682" y="5366132"/>
            <a:ext cx="534035" cy="299720"/>
          </a:xfrm>
          <a:prstGeom prst="rect">
            <a:avLst/>
          </a:prstGeom>
        </p:spPr>
        <p:txBody>
          <a:bodyPr bIns="0" lIns="0" rIns="0" rtlCol="0" tIns="12700" vert="horz" wrap="square">
            <a:spAutoFit/>
          </a:bodyPr>
          <a:lstStyle/>
          <a:p>
            <a:pPr marL="12700">
              <a:lnSpc>
                <a:spcPct val="100000"/>
              </a:lnSpc>
              <a:spcBef>
                <a:spcPts val="100"/>
              </a:spcBef>
            </a:pPr>
            <a:r>
              <a:rPr dirty="0" spc="-5" sz="1800">
                <a:latin panose="020B0604020202020204" typeface="Arial"/>
                <a:cs panose="020B0604020202020204" typeface="Arial"/>
              </a:rPr>
              <a:t>2017</a:t>
            </a:r>
            <a:endParaRPr dirty="0" sz="1800">
              <a:latin panose="020B0604020202020204" typeface="Arial"/>
              <a:cs panose="020B0604020202020204" typeface="Arial"/>
            </a:endParaRPr>
          </a:p>
        </p:txBody>
      </p:sp>
      <p:sp>
        <p:nvSpPr>
          <p:cNvPr id="21" name="object 21"/>
          <p:cNvSpPr txBox="1"/>
          <p:nvPr/>
        </p:nvSpPr>
        <p:spPr>
          <a:xfrm>
            <a:off x="7773999" y="5323190"/>
            <a:ext cx="534035" cy="299720"/>
          </a:xfrm>
          <a:prstGeom prst="rect">
            <a:avLst/>
          </a:prstGeom>
        </p:spPr>
        <p:txBody>
          <a:bodyPr bIns="0" lIns="0" rIns="0" rtlCol="0" tIns="12700" vert="horz" wrap="square">
            <a:spAutoFit/>
          </a:bodyPr>
          <a:lstStyle/>
          <a:p>
            <a:pPr marL="12700">
              <a:lnSpc>
                <a:spcPct val="100000"/>
              </a:lnSpc>
              <a:spcBef>
                <a:spcPts val="100"/>
              </a:spcBef>
            </a:pPr>
            <a:r>
              <a:rPr dirty="0" spc="-5" sz="1800">
                <a:latin panose="020B0604020202020204" typeface="Arial"/>
                <a:cs panose="020B0604020202020204" typeface="Arial"/>
              </a:rPr>
              <a:t>2018</a:t>
            </a:r>
            <a:endParaRPr dirty="0" sz="1800">
              <a:latin panose="020B0604020202020204" typeface="Arial"/>
              <a:cs panose="020B0604020202020204" typeface="Arial"/>
            </a:endParaRPr>
          </a:p>
        </p:txBody>
      </p:sp>
      <p:sp>
        <p:nvSpPr>
          <p:cNvPr id="22" name="object 22"/>
          <p:cNvSpPr txBox="1"/>
          <p:nvPr/>
        </p:nvSpPr>
        <p:spPr>
          <a:xfrm>
            <a:off x="755900" y="2700819"/>
            <a:ext cx="762000" cy="299720"/>
          </a:xfrm>
          <a:prstGeom prst="rect">
            <a:avLst/>
          </a:prstGeom>
        </p:spPr>
        <p:txBody>
          <a:bodyPr bIns="0" lIns="0" rIns="0" rtlCol="0" tIns="12700" vert="horz" wrap="square">
            <a:spAutoFit/>
          </a:bodyPr>
          <a:lstStyle/>
          <a:p>
            <a:pPr marL="12700">
              <a:lnSpc>
                <a:spcPct val="100000"/>
              </a:lnSpc>
              <a:spcBef>
                <a:spcPts val="100"/>
              </a:spcBef>
            </a:pPr>
            <a:r>
              <a:rPr dirty="0" sz="1800">
                <a:solidFill>
                  <a:srgbClr val="00B050"/>
                </a:solidFill>
                <a:latin panose="020B0604020202020204" typeface="Arial"/>
                <a:cs panose="020B0604020202020204" typeface="Arial"/>
              </a:rPr>
              <a:t>R-CNN</a:t>
            </a:r>
            <a:endParaRPr dirty="0" sz="1800">
              <a:latin panose="020B0604020202020204" typeface="Arial"/>
              <a:cs panose="020B0604020202020204" typeface="Arial"/>
            </a:endParaRPr>
          </a:p>
        </p:txBody>
      </p:sp>
      <p:sp>
        <p:nvSpPr>
          <p:cNvPr id="23" name="object 23"/>
          <p:cNvSpPr txBox="1"/>
          <p:nvPr/>
        </p:nvSpPr>
        <p:spPr>
          <a:xfrm>
            <a:off x="455471" y="3209254"/>
            <a:ext cx="1270000" cy="299720"/>
          </a:xfrm>
          <a:prstGeom prst="rect">
            <a:avLst/>
          </a:prstGeom>
        </p:spPr>
        <p:txBody>
          <a:bodyPr bIns="0" lIns="0" rIns="0" rtlCol="0" tIns="12700" vert="horz" wrap="square">
            <a:spAutoFit/>
          </a:bodyPr>
          <a:lstStyle/>
          <a:p>
            <a:pPr marL="12700">
              <a:lnSpc>
                <a:spcPct val="100000"/>
              </a:lnSpc>
              <a:spcBef>
                <a:spcPts val="100"/>
              </a:spcBef>
            </a:pPr>
            <a:r>
              <a:rPr dirty="0" spc="-5" sz="1800">
                <a:solidFill>
                  <a:srgbClr val="00B050"/>
                </a:solidFill>
                <a:latin panose="020B0604020202020204" typeface="Arial"/>
                <a:cs panose="020B0604020202020204" typeface="Arial"/>
              </a:rPr>
              <a:t>Fast</a:t>
            </a:r>
            <a:r>
              <a:rPr dirty="0" spc="-75" sz="1800">
                <a:solidFill>
                  <a:srgbClr val="00B050"/>
                </a:solidFill>
                <a:latin panose="020B0604020202020204" typeface="Arial"/>
                <a:cs panose="020B0604020202020204" typeface="Arial"/>
              </a:rPr>
              <a:t> </a:t>
            </a:r>
            <a:r>
              <a:rPr dirty="0" sz="1800">
                <a:solidFill>
                  <a:srgbClr val="00B050"/>
                </a:solidFill>
                <a:latin panose="020B0604020202020204" typeface="Arial"/>
                <a:cs panose="020B0604020202020204" typeface="Arial"/>
              </a:rPr>
              <a:t>R-CNN</a:t>
            </a:r>
            <a:endParaRPr dirty="0" sz="1800">
              <a:latin panose="020B0604020202020204" typeface="Arial"/>
              <a:cs panose="020B0604020202020204" typeface="Arial"/>
            </a:endParaRPr>
          </a:p>
        </p:txBody>
      </p:sp>
      <p:sp>
        <p:nvSpPr>
          <p:cNvPr id="24" name="object 24"/>
          <p:cNvSpPr txBox="1"/>
          <p:nvPr/>
        </p:nvSpPr>
        <p:spPr>
          <a:xfrm>
            <a:off x="2394165" y="2791860"/>
            <a:ext cx="1473200" cy="289823"/>
          </a:xfrm>
          <a:prstGeom prst="rect">
            <a:avLst/>
          </a:prstGeom>
        </p:spPr>
        <p:txBody>
          <a:bodyPr bIns="0" lIns="0" rIns="0" rtlCol="0" tIns="12700" vert="horz" wrap="square">
            <a:spAutoFit/>
          </a:bodyPr>
          <a:lstStyle/>
          <a:p>
            <a:pPr algn="ctr" marL="12700">
              <a:lnSpc>
                <a:spcPct val="100000"/>
              </a:lnSpc>
              <a:spcBef>
                <a:spcPts val="100"/>
              </a:spcBef>
            </a:pPr>
            <a:r>
              <a:rPr dirty="0" lang="en-US" spc="-5" sz="1800">
                <a:solidFill>
                  <a:srgbClr val="00B050"/>
                </a:solidFill>
                <a:latin panose="020B0604020202020204" typeface="Arial"/>
                <a:cs panose="020B0604020202020204" typeface="Arial"/>
              </a:rPr>
              <a:t>Faster</a:t>
            </a:r>
            <a:r>
              <a:rPr dirty="0" spc="-70" sz="1800">
                <a:solidFill>
                  <a:srgbClr val="00B050"/>
                </a:solidFill>
                <a:latin panose="020B0604020202020204" typeface="Arial"/>
                <a:cs panose="020B0604020202020204" typeface="Arial"/>
              </a:rPr>
              <a:t> </a:t>
            </a:r>
            <a:r>
              <a:rPr dirty="0" sz="1800">
                <a:solidFill>
                  <a:srgbClr val="00B050"/>
                </a:solidFill>
                <a:latin panose="020B0604020202020204" typeface="Arial"/>
                <a:cs panose="020B0604020202020204" typeface="Arial"/>
              </a:rPr>
              <a:t>R-CNN</a:t>
            </a:r>
            <a:endParaRPr dirty="0" sz="1800">
              <a:latin panose="020B0604020202020204" typeface="Arial"/>
              <a:cs panose="020B0604020202020204" typeface="Arial"/>
            </a:endParaRPr>
          </a:p>
        </p:txBody>
      </p:sp>
      <p:sp>
        <p:nvSpPr>
          <p:cNvPr id="26" name="object 26"/>
          <p:cNvSpPr txBox="1"/>
          <p:nvPr/>
        </p:nvSpPr>
        <p:spPr>
          <a:xfrm>
            <a:off x="6918267" y="2738898"/>
            <a:ext cx="1371600" cy="395749"/>
          </a:xfrm>
          <a:prstGeom prst="rect">
            <a:avLst/>
          </a:prstGeom>
        </p:spPr>
        <p:txBody>
          <a:bodyPr bIns="0" lIns="0" rIns="0" rtlCol="0" tIns="12700" vert="horz" wrap="square">
            <a:spAutoFit/>
          </a:bodyPr>
          <a:lstStyle/>
          <a:p>
            <a:pPr indent="-488315" marL="500380" marR="5080">
              <a:lnSpc>
                <a:spcPct val="159000"/>
              </a:lnSpc>
              <a:spcBef>
                <a:spcPts val="100"/>
              </a:spcBef>
            </a:pPr>
            <a:r>
              <a:rPr dirty="0" sz="1800">
                <a:solidFill>
                  <a:srgbClr val="00B050"/>
                </a:solidFill>
                <a:latin panose="020B0604020202020204" typeface="Arial"/>
                <a:cs panose="020B0604020202020204" typeface="Arial"/>
              </a:rPr>
              <a:t>FPN</a:t>
            </a:r>
            <a:endParaRPr dirty="0" sz="1800">
              <a:latin panose="020B0604020202020204" typeface="Arial"/>
              <a:cs panose="020B0604020202020204" typeface="Arial"/>
            </a:endParaRPr>
          </a:p>
        </p:txBody>
      </p:sp>
      <p:sp>
        <p:nvSpPr>
          <p:cNvPr id="27" name="object 27"/>
          <p:cNvSpPr txBox="1"/>
          <p:nvPr/>
        </p:nvSpPr>
        <p:spPr>
          <a:xfrm>
            <a:off x="4137104" y="4271291"/>
            <a:ext cx="917891" cy="347980"/>
          </a:xfrm>
          <a:prstGeom prst="rect">
            <a:avLst/>
          </a:prstGeom>
        </p:spPr>
        <p:txBody>
          <a:bodyPr bIns="0" lIns="0" rIns="0" rtlCol="0" tIns="12700" vert="horz" wrap="square">
            <a:spAutoFit/>
          </a:bodyPr>
          <a:lstStyle/>
          <a:p>
            <a:pPr indent="83185" marL="12700" marR="5080">
              <a:lnSpc>
                <a:spcPct val="136000"/>
              </a:lnSpc>
              <a:spcBef>
                <a:spcPts val="100"/>
              </a:spcBef>
            </a:pPr>
            <a:r>
              <a:rPr dirty="0" spc="-5" sz="1800">
                <a:solidFill>
                  <a:srgbClr val="00B0F0"/>
                </a:solidFill>
                <a:latin panose="020B0604020202020204" typeface="Arial"/>
                <a:cs panose="020B0604020202020204" typeface="Arial"/>
              </a:rPr>
              <a:t>YOLO</a:t>
            </a:r>
            <a:endParaRPr dirty="0" sz="1800">
              <a:latin panose="020B0604020202020204" typeface="Arial"/>
              <a:cs panose="020B0604020202020204" typeface="Arial"/>
            </a:endParaRPr>
          </a:p>
        </p:txBody>
      </p:sp>
      <p:sp>
        <p:nvSpPr>
          <p:cNvPr id="28" name="object 28"/>
          <p:cNvSpPr txBox="1"/>
          <p:nvPr/>
        </p:nvSpPr>
        <p:spPr>
          <a:xfrm>
            <a:off x="6807651" y="4281900"/>
            <a:ext cx="1172277" cy="341760"/>
          </a:xfrm>
          <a:prstGeom prst="rect">
            <a:avLst/>
          </a:prstGeom>
        </p:spPr>
        <p:txBody>
          <a:bodyPr bIns="0" lIns="0" rIns="0" rtlCol="0" tIns="12700" vert="horz" wrap="square">
            <a:spAutoFit/>
          </a:bodyPr>
          <a:lstStyle/>
          <a:p>
            <a:pPr indent="-38735" marL="50800" marR="5080">
              <a:lnSpc>
                <a:spcPct val="133000"/>
              </a:lnSpc>
              <a:spcBef>
                <a:spcPts val="100"/>
              </a:spcBef>
            </a:pPr>
            <a:r>
              <a:rPr dirty="0" err="1" sz="1800">
                <a:solidFill>
                  <a:srgbClr val="00B0F0"/>
                </a:solidFill>
                <a:latin panose="020B0604020202020204" typeface="Arial"/>
                <a:cs panose="020B0604020202020204" typeface="Arial"/>
              </a:rPr>
              <a:t>R</a:t>
            </a:r>
            <a:r>
              <a:rPr dirty="0" err="1" spc="-5" sz="1800">
                <a:solidFill>
                  <a:srgbClr val="00B0F0"/>
                </a:solidFill>
                <a:latin panose="020B0604020202020204" typeface="Arial"/>
                <a:cs panose="020B0604020202020204" typeface="Arial"/>
              </a:rPr>
              <a:t>e</a:t>
            </a:r>
            <a:r>
              <a:rPr dirty="0" err="1" sz="1800">
                <a:solidFill>
                  <a:srgbClr val="00B0F0"/>
                </a:solidFill>
                <a:latin panose="020B0604020202020204" typeface="Arial"/>
                <a:cs panose="020B0604020202020204" typeface="Arial"/>
              </a:rPr>
              <a:t>ti</a:t>
            </a:r>
            <a:r>
              <a:rPr dirty="0" err="1" spc="-5" sz="1800">
                <a:solidFill>
                  <a:srgbClr val="00B0F0"/>
                </a:solidFill>
                <a:latin panose="020B0604020202020204" typeface="Arial"/>
                <a:cs panose="020B0604020202020204" typeface="Arial"/>
              </a:rPr>
              <a:t>na</a:t>
            </a:r>
            <a:r>
              <a:rPr dirty="0" err="1" sz="1800">
                <a:solidFill>
                  <a:srgbClr val="00B0F0"/>
                </a:solidFill>
                <a:latin panose="020B0604020202020204" typeface="Arial"/>
                <a:cs panose="020B0604020202020204" typeface="Arial"/>
              </a:rPr>
              <a:t>N</a:t>
            </a:r>
            <a:r>
              <a:rPr dirty="0" err="1" spc="-5" sz="1800">
                <a:solidFill>
                  <a:srgbClr val="00B0F0"/>
                </a:solidFill>
                <a:latin panose="020B0604020202020204" typeface="Arial"/>
                <a:cs panose="020B0604020202020204" typeface="Arial"/>
              </a:rPr>
              <a:t>e</a:t>
            </a:r>
            <a:r>
              <a:rPr dirty="0" err="1" sz="1800">
                <a:solidFill>
                  <a:srgbClr val="00B0F0"/>
                </a:solidFill>
                <a:latin panose="020B0604020202020204" typeface="Arial"/>
                <a:cs panose="020B0604020202020204" typeface="Arial"/>
              </a:rPr>
              <a:t>t</a:t>
            </a:r>
            <a:endParaRPr dirty="0" sz="1800">
              <a:latin panose="020B0604020202020204" typeface="Arial"/>
              <a:cs panose="020B0604020202020204" typeface="Arial"/>
            </a:endParaRPr>
          </a:p>
        </p:txBody>
      </p:sp>
      <p:sp>
        <p:nvSpPr>
          <p:cNvPr id="29" name="object 29"/>
          <p:cNvSpPr txBox="1"/>
          <p:nvPr/>
        </p:nvSpPr>
        <p:spPr>
          <a:xfrm>
            <a:off x="9024074" y="4345428"/>
            <a:ext cx="1354085" cy="289823"/>
          </a:xfrm>
          <a:prstGeom prst="rect">
            <a:avLst/>
          </a:prstGeom>
        </p:spPr>
        <p:txBody>
          <a:bodyPr bIns="0" lIns="0" rIns="0" rtlCol="0" tIns="12700" vert="horz" wrap="square">
            <a:spAutoFit/>
          </a:bodyPr>
          <a:lstStyle/>
          <a:p>
            <a:pPr marL="12700">
              <a:lnSpc>
                <a:spcPct val="100000"/>
              </a:lnSpc>
              <a:spcBef>
                <a:spcPts val="100"/>
              </a:spcBef>
            </a:pPr>
            <a:r>
              <a:rPr b="1" dirty="0" spc="-5" sz="1800">
                <a:solidFill>
                  <a:srgbClr val="00B0F0"/>
                </a:solidFill>
                <a:latin panose="020B0604020202020204" typeface="Arial"/>
                <a:cs panose="020B0604020202020204" typeface="Arial"/>
              </a:rPr>
              <a:t>CornerNet</a:t>
            </a:r>
            <a:endParaRPr b="1" dirty="0" sz="1800">
              <a:latin panose="020B0604020202020204" typeface="Arial"/>
              <a:cs panose="020B0604020202020204" typeface="Arial"/>
            </a:endParaRPr>
          </a:p>
        </p:txBody>
      </p:sp>
      <p:sp>
        <p:nvSpPr>
          <p:cNvPr id="31" name="object 31"/>
          <p:cNvSpPr txBox="1"/>
          <p:nvPr/>
        </p:nvSpPr>
        <p:spPr>
          <a:xfrm>
            <a:off x="8709917" y="2146037"/>
            <a:ext cx="1765935" cy="2035685"/>
          </a:xfrm>
          <a:prstGeom prst="rect">
            <a:avLst/>
          </a:prstGeom>
        </p:spPr>
        <p:txBody>
          <a:bodyPr bIns="0" lIns="0" rIns="0" rtlCol="0" tIns="12700" vert="horz" wrap="square">
            <a:spAutoFit/>
          </a:bodyPr>
          <a:lstStyle/>
          <a:p>
            <a:pPr algn="ctr" marR="30480">
              <a:lnSpc>
                <a:spcPct val="150000"/>
              </a:lnSpc>
              <a:spcBef>
                <a:spcPts val="100"/>
              </a:spcBef>
            </a:pPr>
            <a:r>
              <a:rPr dirty="0" spc="-5" sz="1800">
                <a:solidFill>
                  <a:srgbClr val="00B050"/>
                </a:solidFill>
                <a:latin panose="020B0604020202020204" typeface="Arial"/>
                <a:cs panose="020B0604020202020204" typeface="Arial"/>
              </a:rPr>
              <a:t>SNIP</a:t>
            </a:r>
            <a:endParaRPr altLang="zh-CN" dirty="0" lang="en-US" spc="-5" sz="1800">
              <a:solidFill>
                <a:srgbClr val="00B050"/>
              </a:solidFill>
              <a:latin panose="020B0604020202020204" typeface="Arial"/>
              <a:cs panose="020B0604020202020204" typeface="Arial"/>
            </a:endParaRPr>
          </a:p>
          <a:p>
            <a:pPr algn="ctr" marL="12700" marR="5080">
              <a:lnSpc>
                <a:spcPct val="150000"/>
              </a:lnSpc>
            </a:pPr>
            <a:r>
              <a:rPr dirty="0" lang="en-US" spc="-5">
                <a:solidFill>
                  <a:srgbClr val="00B050"/>
                </a:solidFill>
                <a:latin panose="020B0604020202020204" typeface="Arial"/>
                <a:cs panose="020B0604020202020204" typeface="Arial"/>
              </a:rPr>
              <a:t>SNIPER</a:t>
            </a:r>
          </a:p>
          <a:p>
            <a:pPr algn="ctr" marL="12700" marR="5080">
              <a:lnSpc>
                <a:spcPct val="150000"/>
              </a:lnSpc>
            </a:pPr>
            <a:r>
              <a:rPr dirty="0" err="1" lang="en-US" spc="-5" sz="1800">
                <a:solidFill>
                  <a:srgbClr val="00B050"/>
                </a:solidFill>
                <a:latin panose="020B0604020202020204" typeface="Arial"/>
                <a:cs panose="020B0604020202020204" typeface="Arial"/>
              </a:rPr>
              <a:t>T</a:t>
            </a:r>
            <a:r>
              <a:rPr altLang="zh-CN" dirty="0" err="1" lang="en-US" spc="-5" sz="1800">
                <a:solidFill>
                  <a:srgbClr val="00B050"/>
                </a:solidFill>
                <a:latin panose="020B0604020202020204" typeface="Arial"/>
                <a:cs panose="020B0604020202020204" typeface="Arial"/>
              </a:rPr>
              <a:t>ridentNet</a:t>
            </a:r>
            <a:endParaRPr altLang="zh-CN" dirty="0" lang="en-US" spc="-5" sz="1800">
              <a:solidFill>
                <a:srgbClr val="00B050"/>
              </a:solidFill>
              <a:latin panose="020B0604020202020204" typeface="Arial"/>
              <a:cs panose="020B0604020202020204" typeface="Arial"/>
            </a:endParaRPr>
          </a:p>
          <a:p>
            <a:pPr algn="ctr" marL="12700" marR="5080">
              <a:lnSpc>
                <a:spcPct val="150000"/>
              </a:lnSpc>
            </a:pPr>
            <a:r>
              <a:rPr b="1" dirty="0" lang="en-US" spc="-5">
                <a:solidFill>
                  <a:srgbClr val="00B050"/>
                </a:solidFill>
                <a:latin panose="020B0604020202020204" typeface="Arial"/>
                <a:cs panose="020B0604020202020204" typeface="Arial"/>
              </a:rPr>
              <a:t>ATSS</a:t>
            </a:r>
          </a:p>
          <a:p>
            <a:pPr algn="ctr" marL="12700" marR="5080">
              <a:lnSpc>
                <a:spcPct val="150000"/>
              </a:lnSpc>
            </a:pPr>
            <a:r>
              <a:rPr b="1" dirty="0" lang="en-US" spc="-5">
                <a:solidFill>
                  <a:srgbClr val="00B050"/>
                </a:solidFill>
                <a:latin panose="020B0604020202020204" typeface="Arial"/>
                <a:cs panose="020B0604020202020204" typeface="Arial"/>
              </a:rPr>
              <a:t>FSAF</a:t>
            </a:r>
            <a:endParaRPr b="1" dirty="0" spc="-5">
              <a:solidFill>
                <a:srgbClr val="00B050"/>
              </a:solidFill>
              <a:latin panose="020B0604020202020204" typeface="Arial"/>
              <a:cs panose="020B0604020202020204" typeface="Arial"/>
            </a:endParaRPr>
          </a:p>
        </p:txBody>
      </p:sp>
      <p:sp>
        <p:nvSpPr>
          <p:cNvPr id="32" name="object 32"/>
          <p:cNvSpPr txBox="1"/>
          <p:nvPr/>
        </p:nvSpPr>
        <p:spPr>
          <a:xfrm>
            <a:off x="11163761" y="5741221"/>
            <a:ext cx="661035" cy="299720"/>
          </a:xfrm>
          <a:prstGeom prst="rect">
            <a:avLst/>
          </a:prstGeom>
        </p:spPr>
        <p:txBody>
          <a:bodyPr bIns="0" lIns="0" rIns="0" rtlCol="0" tIns="12700" vert="horz" wrap="square">
            <a:spAutoFit/>
          </a:bodyPr>
          <a:lstStyle/>
          <a:p>
            <a:pPr marL="12700">
              <a:lnSpc>
                <a:spcPct val="100000"/>
              </a:lnSpc>
              <a:spcBef>
                <a:spcPts val="100"/>
              </a:spcBef>
            </a:pPr>
            <a:r>
              <a:rPr dirty="0" sz="1800">
                <a:latin panose="020B0604020202020204" typeface="Arial"/>
                <a:cs panose="020B0604020202020204" typeface="Arial"/>
              </a:rPr>
              <a:t>r</a:t>
            </a:r>
            <a:r>
              <a:rPr dirty="0" spc="-5" sz="1800">
                <a:latin panose="020B0604020202020204" typeface="Arial"/>
                <a:cs panose="020B0604020202020204" typeface="Arial"/>
              </a:rPr>
              <a:t>e</a:t>
            </a:r>
            <a:r>
              <a:rPr dirty="0" sz="1800">
                <a:latin panose="020B0604020202020204" typeface="Arial"/>
                <a:cs panose="020B0604020202020204" typeface="Arial"/>
              </a:rPr>
              <a:t>c</a:t>
            </a:r>
            <a:r>
              <a:rPr dirty="0" spc="-5" sz="1800">
                <a:latin panose="020B0604020202020204" typeface="Arial"/>
                <a:cs panose="020B0604020202020204" typeface="Arial"/>
              </a:rPr>
              <a:t>en</a:t>
            </a:r>
            <a:r>
              <a:rPr dirty="0" sz="1800">
                <a:latin panose="020B0604020202020204" typeface="Arial"/>
                <a:cs panose="020B0604020202020204" typeface="Arial"/>
              </a:rPr>
              <a:t>t</a:t>
            </a:r>
            <a:endParaRPr sz="1800">
              <a:latin panose="020B0604020202020204" typeface="Arial"/>
              <a:cs panose="020B0604020202020204" typeface="Arial"/>
            </a:endParaRPr>
          </a:p>
        </p:txBody>
      </p:sp>
      <p:sp>
        <p:nvSpPr>
          <p:cNvPr id="34" name="文本框 33">
            <a:extLst>
              <a:ext uri="{FF2B5EF4-FFF2-40B4-BE49-F238E27FC236}">
                <a16:creationId xmlns:a16="http://schemas.microsoft.com/office/drawing/2014/main" id="{4250E6A3-D302-42A2-B6C5-A241F27011F0}"/>
              </a:ext>
            </a:extLst>
          </p:cNvPr>
          <p:cNvSpPr txBox="1"/>
          <p:nvPr/>
        </p:nvSpPr>
        <p:spPr>
          <a:xfrm>
            <a:off x="697839" y="5926832"/>
            <a:ext cx="1892292" cy="523813"/>
          </a:xfrm>
          <a:prstGeom prst="rect">
            <a:avLst/>
          </a:prstGeom>
          <a:noFill/>
        </p:spPr>
        <p:txBody>
          <a:bodyPr rtlCol="0" wrap="square">
            <a:spAutoFit/>
          </a:bodyPr>
          <a:lstStyle/>
          <a:p>
            <a:endParaRPr altLang="en-US" dirty="0" lang="zh-CN"/>
          </a:p>
        </p:txBody>
      </p:sp>
      <p:sp>
        <p:nvSpPr>
          <p:cNvPr id="35" name="文本占位符 1">
            <a:extLst>
              <a:ext uri="{FF2B5EF4-FFF2-40B4-BE49-F238E27FC236}">
                <a16:creationId xmlns:a16="http://schemas.microsoft.com/office/drawing/2014/main" id="{5638DEFB-27EA-4AF4-A7A6-630B10BEB62E}"/>
              </a:ext>
            </a:extLst>
          </p:cNvPr>
          <p:cNvSpPr txBox="1">
            <a:spLocks/>
          </p:cNvSpPr>
          <p:nvPr/>
        </p:nvSpPr>
        <p:spPr>
          <a:xfrm>
            <a:off x="429109" y="5802690"/>
            <a:ext cx="11268687" cy="1107996"/>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algn="l" lvl="0" indent="-285750" marL="285750">
              <a:buFont typeface="Arial"/>
              <a:buChar char="•"/>
            </a:pPr>
            <a:r>
              <a:rPr lang="en-US" sz="1400" b="false" i="false" u="none">
                <a:solidFill>
                  <a:srgbClr val="000000"/>
                </a:solidFill>
                <a:latin typeface="Arial"/>
              </a:rPr>
              <a:t>The process becomes more and more simplified, the accuracy is higher and higher, and the speed is faster and faster.</a:t>
            </a:r>
          </a:p>
          <a:p>
            <a:pPr algn="l" lvl="0" indent="-285750" marL="285750">
              <a:buFont typeface="Arial"/>
              <a:buChar char="•"/>
            </a:pPr>
            <a:r>
              <a:rPr lang="en-US" sz="1400" b="false" i="false" u="none">
                <a:solidFill>
                  <a:srgbClr val="000000"/>
                </a:solidFill>
                <a:latin typeface="Arial"/>
              </a:rPr>
              <a:t>At present, generally speaking, the accuracy of anchor based is higher, and anchor free may be the future trend.</a:t>
            </a:r>
          </a:p>
          <a:p>
            <a:pPr algn="l" lvl="0" indent="-285750" marL="285750">
              <a:buFont typeface="Arial"/>
              <a:buChar char="•"/>
            </a:pPr>
            <a:r>
              <a:rPr lang="en-US" sz="1400" b="false" i="false" u="none">
                <a:solidFill>
                  <a:srgbClr val="000000"/>
                </a:solidFill>
                <a:latin typeface="Arial"/>
              </a:rPr>
              <a:t>It is necessary to solve the problem of imbalance in target detection, such as imbalance of positive and negative samples, imbalance of IOU distribution, and imbalance of object scale.</a:t>
            </a:r>
          </a:p>
        </p:txBody>
      </p:sp>
      <p:sp>
        <p:nvSpPr>
          <p:cNvPr id="36" name="文本框 35">
            <a:extLst>
              <a:ext uri="{FF2B5EF4-FFF2-40B4-BE49-F238E27FC236}">
                <a16:creationId xmlns:a16="http://schemas.microsoft.com/office/drawing/2014/main" id="{133F44C7-E61D-455E-82D7-2DDD9D1F5894}"/>
              </a:ext>
            </a:extLst>
          </p:cNvPr>
          <p:cNvSpPr txBox="1"/>
          <p:nvPr/>
        </p:nvSpPr>
        <p:spPr>
          <a:xfrm>
            <a:off x="-41060" y="4688635"/>
            <a:ext cx="6731868" cy="369332"/>
          </a:xfrm>
          <a:prstGeom prst="rect">
            <a:avLst/>
          </a:prstGeom>
          <a:noFill/>
        </p:spPr>
        <p:txBody>
          <a:bodyPr rtlCol="0" wrap="square">
            <a:spAutoFit/>
          </a:bodyPr>
          <a:lstStyle/>
          <a:p>
            <a:pPr algn="l" lvl="0" marL="0"/>
            <a:r>
              <a:rPr lang="en-US" sz="1500" b="false" i="false" u="none">
                <a:solidFill>
                  <a:srgbClr val="00B0F0"/>
                </a:solidFill>
                <a:latin typeface="Arial"/>
              </a:rPr>
              <a:t>One stage：</a:t>
            </a:r>
          </a:p>
        </p:txBody>
      </p:sp>
      <p:sp>
        <p:nvSpPr>
          <p:cNvPr id="37" name="文本框 36">
            <a:extLst>
              <a:ext uri="{FF2B5EF4-FFF2-40B4-BE49-F238E27FC236}">
                <a16:creationId xmlns:a16="http://schemas.microsoft.com/office/drawing/2014/main" id="{C2E87CDE-056F-40BF-8F77-ABDD8E9B5DC2}"/>
              </a:ext>
            </a:extLst>
          </p:cNvPr>
          <p:cNvSpPr txBox="1"/>
          <p:nvPr/>
        </p:nvSpPr>
        <p:spPr>
          <a:xfrm>
            <a:off x="-41061" y="1972532"/>
            <a:ext cx="7815060" cy="369332"/>
          </a:xfrm>
          <a:prstGeom prst="rect">
            <a:avLst/>
          </a:prstGeom>
          <a:noFill/>
        </p:spPr>
        <p:txBody>
          <a:bodyPr rtlCol="0" wrap="square">
            <a:spAutoFit/>
          </a:bodyPr>
          <a:lstStyle/>
          <a:p>
            <a:pPr algn="l" lvl="0" marL="0"/>
            <a:r>
              <a:rPr lang="en-US" sz="1500" b="false" i="false" u="none">
                <a:solidFill>
                  <a:srgbClr val="00B050"/>
                </a:solidFill>
                <a:latin typeface="Arial"/>
              </a:rPr>
              <a:t>Two stage：</a:t>
            </a:r>
          </a:p>
        </p:txBody>
      </p:sp>
      <p:sp>
        <p:nvSpPr>
          <p:cNvPr id="38" name="object 31">
            <a:extLst>
              <a:ext uri="{FF2B5EF4-FFF2-40B4-BE49-F238E27FC236}">
                <a16:creationId xmlns:a16="http://schemas.microsoft.com/office/drawing/2014/main" id="{3AB62AC9-DAA7-424E-8163-487317C1F160}"/>
              </a:ext>
            </a:extLst>
          </p:cNvPr>
          <p:cNvSpPr txBox="1"/>
          <p:nvPr/>
        </p:nvSpPr>
        <p:spPr>
          <a:xfrm>
            <a:off x="10691160" y="2738898"/>
            <a:ext cx="1765935" cy="805349"/>
          </a:xfrm>
          <a:prstGeom prst="rect">
            <a:avLst/>
          </a:prstGeom>
        </p:spPr>
        <p:txBody>
          <a:bodyPr bIns="0" lIns="0" rIns="0" rtlCol="0" tIns="12700" vert="horz" wrap="square">
            <a:spAutoFit/>
          </a:bodyPr>
          <a:lstStyle/>
          <a:p>
            <a:pPr algn="ctr" marR="30480">
              <a:lnSpc>
                <a:spcPct val="150000"/>
              </a:lnSpc>
              <a:spcBef>
                <a:spcPts val="100"/>
              </a:spcBef>
            </a:pPr>
            <a:r>
              <a:rPr altLang="zh-CN" dirty="0" err="1" lang="en-US" spc="-5">
                <a:solidFill>
                  <a:srgbClr val="00B050"/>
                </a:solidFill>
                <a:latin panose="020B0604020202020204" typeface="Arial"/>
                <a:cs panose="020B0604020202020204" typeface="Arial"/>
              </a:rPr>
              <a:t>Stitcher</a:t>
            </a:r>
            <a:endParaRPr altLang="zh-CN" dirty="0" lang="en-US" spc="-5">
              <a:solidFill>
                <a:srgbClr val="00B050"/>
              </a:solidFill>
              <a:latin panose="020B0604020202020204" typeface="Arial"/>
              <a:cs panose="020B0604020202020204" typeface="Arial"/>
            </a:endParaRPr>
          </a:p>
          <a:p>
            <a:pPr algn="ctr" marR="30480">
              <a:lnSpc>
                <a:spcPct val="150000"/>
              </a:lnSpc>
              <a:spcBef>
                <a:spcPts val="100"/>
              </a:spcBef>
            </a:pPr>
            <a:r>
              <a:rPr altLang="zh-CN" b="1" dirty="0" err="1" lang="en-US" spc="-5">
                <a:solidFill>
                  <a:srgbClr val="00B050"/>
                </a:solidFill>
                <a:latin panose="020B0604020202020204" typeface="Arial"/>
                <a:cs panose="020B0604020202020204" typeface="Arial"/>
              </a:rPr>
              <a:t>RepPoints</a:t>
            </a:r>
            <a:endParaRPr b="1" dirty="0" spc="-5">
              <a:solidFill>
                <a:srgbClr val="00B050"/>
              </a:solidFill>
              <a:latin panose="020B0604020202020204" typeface="Arial"/>
              <a:cs panose="020B0604020202020204" typeface="Arial"/>
            </a:endParaRPr>
          </a:p>
        </p:txBody>
      </p:sp>
      <p:sp>
        <p:nvSpPr>
          <p:cNvPr id="41" name="object 13">
            <a:extLst>
              <a:ext uri="{FF2B5EF4-FFF2-40B4-BE49-F238E27FC236}">
                <a16:creationId xmlns:a16="http://schemas.microsoft.com/office/drawing/2014/main" id="{939917BA-AF4B-48E1-B02C-D7767E476536}"/>
              </a:ext>
            </a:extLst>
          </p:cNvPr>
          <p:cNvSpPr/>
          <p:nvPr/>
        </p:nvSpPr>
        <p:spPr>
          <a:xfrm>
            <a:off x="9688599" y="5037213"/>
            <a:ext cx="148812" cy="173541"/>
          </a:xfrm>
          <a:prstGeom prst="rect">
            <a:avLst/>
          </a:prstGeom>
          <a:blipFill>
            <a:blip cstate="print" r:embed="rId3"/>
            <a:stretch>
              <a:fillRect/>
            </a:stretch>
          </a:blipFill>
        </p:spPr>
        <p:txBody>
          <a:bodyPr bIns="0" lIns="0" rIns="0" rtlCol="0" tIns="0" wrap="square"/>
          <a:lstStyle/>
          <a:p>
            <a:endParaRPr/>
          </a:p>
        </p:txBody>
      </p:sp>
      <p:sp>
        <p:nvSpPr>
          <p:cNvPr id="42" name="object 14">
            <a:extLst>
              <a:ext uri="{FF2B5EF4-FFF2-40B4-BE49-F238E27FC236}">
                <a16:creationId xmlns:a16="http://schemas.microsoft.com/office/drawing/2014/main" id="{2D661A96-9F15-4CD4-BCD3-276D49D85BAA}"/>
              </a:ext>
            </a:extLst>
          </p:cNvPr>
          <p:cNvSpPr/>
          <p:nvPr/>
        </p:nvSpPr>
        <p:spPr>
          <a:xfrm>
            <a:off x="8078467" y="5123985"/>
            <a:ext cx="1622650" cy="0"/>
          </a:xfrm>
          <a:custGeom>
            <a:avLst/>
            <a:gdLst/>
            <a:ahLst/>
            <a:cxnLst/>
            <a:rect b="b" l="l" r="r" t="t"/>
            <a:pathLst>
              <a:path w="1892300">
                <a:moveTo>
                  <a:pt x="1891990" y="0"/>
                </a:moveTo>
                <a:lnTo>
                  <a:pt x="0" y="1"/>
                </a:lnTo>
              </a:path>
            </a:pathLst>
          </a:custGeom>
          <a:ln w="28575">
            <a:solidFill>
              <a:srgbClr val="000000"/>
            </a:solidFill>
          </a:ln>
        </p:spPr>
        <p:txBody>
          <a:bodyPr bIns="0" lIns="0" rIns="0" rtlCol="0" tIns="0" wrap="square"/>
          <a:lstStyle/>
          <a:p>
            <a:endParaRPr/>
          </a:p>
        </p:txBody>
      </p:sp>
      <p:sp>
        <p:nvSpPr>
          <p:cNvPr id="43" name="object 13">
            <a:extLst>
              <a:ext uri="{FF2B5EF4-FFF2-40B4-BE49-F238E27FC236}">
                <a16:creationId xmlns:a16="http://schemas.microsoft.com/office/drawing/2014/main" id="{774CF064-88C0-4FD6-B463-C1EB8A153ACF}"/>
              </a:ext>
            </a:extLst>
          </p:cNvPr>
          <p:cNvSpPr/>
          <p:nvPr/>
        </p:nvSpPr>
        <p:spPr>
          <a:xfrm>
            <a:off x="11424322" y="5037213"/>
            <a:ext cx="148812" cy="173541"/>
          </a:xfrm>
          <a:prstGeom prst="rect">
            <a:avLst/>
          </a:prstGeom>
          <a:blipFill>
            <a:blip cstate="print" r:embed="rId3"/>
            <a:stretch>
              <a:fillRect/>
            </a:stretch>
          </a:blipFill>
        </p:spPr>
        <p:txBody>
          <a:bodyPr bIns="0" lIns="0" rIns="0" rtlCol="0" tIns="0" wrap="square"/>
          <a:lstStyle/>
          <a:p>
            <a:endParaRPr/>
          </a:p>
        </p:txBody>
      </p:sp>
      <p:sp>
        <p:nvSpPr>
          <p:cNvPr id="44" name="object 14">
            <a:extLst>
              <a:ext uri="{FF2B5EF4-FFF2-40B4-BE49-F238E27FC236}">
                <a16:creationId xmlns:a16="http://schemas.microsoft.com/office/drawing/2014/main" id="{16B6328A-4077-4F5D-80BD-E5D1154CF1DA}"/>
              </a:ext>
            </a:extLst>
          </p:cNvPr>
          <p:cNvSpPr/>
          <p:nvPr/>
        </p:nvSpPr>
        <p:spPr>
          <a:xfrm>
            <a:off x="9814190" y="5123985"/>
            <a:ext cx="1622650" cy="0"/>
          </a:xfrm>
          <a:custGeom>
            <a:avLst/>
            <a:gdLst/>
            <a:ahLst/>
            <a:cxnLst/>
            <a:rect b="b" l="l" r="r" t="t"/>
            <a:pathLst>
              <a:path w="1892300">
                <a:moveTo>
                  <a:pt x="1891990" y="0"/>
                </a:moveTo>
                <a:lnTo>
                  <a:pt x="0" y="1"/>
                </a:lnTo>
              </a:path>
            </a:pathLst>
          </a:custGeom>
          <a:ln w="28575">
            <a:solidFill>
              <a:srgbClr val="000000"/>
            </a:solidFill>
          </a:ln>
        </p:spPr>
        <p:txBody>
          <a:bodyPr bIns="0" lIns="0" rIns="0" rtlCol="0" tIns="0" wrap="square"/>
          <a:lstStyle/>
          <a:p>
            <a:endParaRPr/>
          </a:p>
        </p:txBody>
      </p:sp>
      <p:sp>
        <p:nvSpPr>
          <p:cNvPr id="45" name="object 21">
            <a:extLst>
              <a:ext uri="{FF2B5EF4-FFF2-40B4-BE49-F238E27FC236}">
                <a16:creationId xmlns:a16="http://schemas.microsoft.com/office/drawing/2014/main" id="{FB4B928F-9012-4948-A178-0046A71652EB}"/>
              </a:ext>
            </a:extLst>
          </p:cNvPr>
          <p:cNvSpPr txBox="1"/>
          <p:nvPr/>
        </p:nvSpPr>
        <p:spPr>
          <a:xfrm>
            <a:off x="9391225" y="5332170"/>
            <a:ext cx="534035" cy="299720"/>
          </a:xfrm>
          <a:prstGeom prst="rect">
            <a:avLst/>
          </a:prstGeom>
        </p:spPr>
        <p:txBody>
          <a:bodyPr bIns="0" lIns="0" rIns="0" rtlCol="0" tIns="12700" vert="horz" wrap="square">
            <a:spAutoFit/>
          </a:bodyPr>
          <a:lstStyle/>
          <a:p>
            <a:pPr marL="12700">
              <a:lnSpc>
                <a:spcPct val="100000"/>
              </a:lnSpc>
              <a:spcBef>
                <a:spcPts val="100"/>
              </a:spcBef>
            </a:pPr>
            <a:r>
              <a:rPr dirty="0" spc="-5" sz="1800">
                <a:latin panose="020B0604020202020204" typeface="Arial"/>
                <a:cs panose="020B0604020202020204" typeface="Arial"/>
              </a:rPr>
              <a:t>201</a:t>
            </a:r>
            <a:r>
              <a:rPr altLang="zh-CN" dirty="0" lang="en-US" spc="-5" sz="1800">
                <a:latin panose="020B0604020202020204" typeface="Arial"/>
                <a:cs panose="020B0604020202020204" typeface="Arial"/>
              </a:rPr>
              <a:t>9</a:t>
            </a:r>
            <a:endParaRPr dirty="0" sz="1800">
              <a:latin panose="020B0604020202020204" typeface="Arial"/>
              <a:cs panose="020B0604020202020204" typeface="Arial"/>
            </a:endParaRPr>
          </a:p>
        </p:txBody>
      </p:sp>
      <p:sp>
        <p:nvSpPr>
          <p:cNvPr id="46" name="object 21">
            <a:extLst>
              <a:ext uri="{FF2B5EF4-FFF2-40B4-BE49-F238E27FC236}">
                <a16:creationId xmlns:a16="http://schemas.microsoft.com/office/drawing/2014/main" id="{0E4C9DE1-843E-435B-B903-2992A162109A}"/>
              </a:ext>
            </a:extLst>
          </p:cNvPr>
          <p:cNvSpPr txBox="1"/>
          <p:nvPr/>
        </p:nvSpPr>
        <p:spPr>
          <a:xfrm>
            <a:off x="11163761" y="5332170"/>
            <a:ext cx="534035" cy="299720"/>
          </a:xfrm>
          <a:prstGeom prst="rect">
            <a:avLst/>
          </a:prstGeom>
        </p:spPr>
        <p:txBody>
          <a:bodyPr bIns="0" lIns="0" rIns="0" rtlCol="0" tIns="12700" vert="horz" wrap="square">
            <a:spAutoFit/>
          </a:bodyPr>
          <a:lstStyle/>
          <a:p>
            <a:pPr marL="12700">
              <a:lnSpc>
                <a:spcPct val="100000"/>
              </a:lnSpc>
              <a:spcBef>
                <a:spcPts val="100"/>
              </a:spcBef>
            </a:pPr>
            <a:r>
              <a:rPr dirty="0" spc="-5" sz="1800">
                <a:latin panose="020B0604020202020204" typeface="Arial"/>
                <a:cs panose="020B0604020202020204" typeface="Arial"/>
              </a:rPr>
              <a:t>20</a:t>
            </a:r>
            <a:r>
              <a:rPr altLang="zh-CN" dirty="0" lang="en-US" spc="-5" sz="1800">
                <a:latin panose="020B0604020202020204" typeface="Arial"/>
                <a:cs panose="020B0604020202020204" typeface="Arial"/>
              </a:rPr>
              <a:t>20</a:t>
            </a:r>
            <a:endParaRPr dirty="0" sz="1800">
              <a:latin panose="020B0604020202020204" typeface="Arial"/>
              <a:cs panose="020B0604020202020204" typeface="Arial"/>
            </a:endParaRPr>
          </a:p>
        </p:txBody>
      </p:sp>
      <p:sp>
        <p:nvSpPr>
          <p:cNvPr id="47" name="object 31">
            <a:extLst>
              <a:ext uri="{FF2B5EF4-FFF2-40B4-BE49-F238E27FC236}">
                <a16:creationId xmlns:a16="http://schemas.microsoft.com/office/drawing/2014/main" id="{88C00296-D2A0-4012-8EDD-D4207A263AAF}"/>
              </a:ext>
            </a:extLst>
          </p:cNvPr>
          <p:cNvSpPr txBox="1"/>
          <p:nvPr/>
        </p:nvSpPr>
        <p:spPr>
          <a:xfrm>
            <a:off x="10547810" y="4356983"/>
            <a:ext cx="1765935" cy="289823"/>
          </a:xfrm>
          <a:prstGeom prst="rect">
            <a:avLst/>
          </a:prstGeom>
        </p:spPr>
        <p:txBody>
          <a:bodyPr bIns="0" lIns="0" rIns="0" rtlCol="0" tIns="12700" vert="horz" wrap="square">
            <a:spAutoFit/>
          </a:bodyPr>
          <a:lstStyle/>
          <a:p>
            <a:pPr algn="ctr" marR="30480">
              <a:lnSpc>
                <a:spcPct val="100000"/>
              </a:lnSpc>
              <a:spcBef>
                <a:spcPts val="100"/>
              </a:spcBef>
            </a:pPr>
            <a:r>
              <a:rPr dirty="0" lang="en-US" spc="-5">
                <a:solidFill>
                  <a:srgbClr val="00B0F0"/>
                </a:solidFill>
                <a:latin panose="020B0604020202020204" typeface="Arial"/>
                <a:cs panose="020B0604020202020204" typeface="Arial"/>
              </a:rPr>
              <a:t>YOLO4</a:t>
            </a:r>
            <a:endParaRPr dirty="0" spc="-5">
              <a:solidFill>
                <a:srgbClr val="00B0F0"/>
              </a:solidFill>
              <a:latin panose="020B0604020202020204" typeface="Arial"/>
              <a:cs panose="020B0604020202020204" typeface="Arial"/>
            </a:endParaRPr>
          </a:p>
        </p:txBody>
      </p:sp>
    </p:spTree>
    <p:extLst>
      <p:ext uri="{BB962C8B-B14F-4D97-AF65-F5344CB8AC3E}">
        <p14:creationId xmlns:p14="http://schemas.microsoft.com/office/powerpoint/2010/main" val="3331174605"/>
      </p:ext>
    </p:extLst>
  </p:cSld>
  <p:clrMapOvr>
    <a:masterClrMapping/>
  </p:clrMapOvr>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F893AADB-0E8D-4987-B368-BD426EC66FB6}"/>
              </a:ext>
            </a:extLst>
          </p:cNvPr>
          <p:cNvSpPr>
            <a:spLocks noGrp="1"/>
          </p:cNvSpPr>
          <p:nvPr>
            <p:ph idx="13" sz="quarter" type="body"/>
          </p:nvPr>
        </p:nvSpPr>
        <p:spPr>
          <a:xfrm>
            <a:off x="1066800" y="1953060"/>
            <a:ext cx="9220200" cy="369332"/>
          </a:xfrm>
        </p:spPr>
        <p:txBody>
          <a:bodyPr/>
          <a:lstStyle/>
          <a:p>
            <a:pPr lvl="0" indent="-457200" marL="457200"/>
            <a:r>
              <a:rPr lang="en-US" sz="1500" b="false" i="false" u="none">
                <a:solidFill>
                  <a:srgbClr val="000000"/>
                </a:solidFill>
                <a:latin typeface="Arial"/>
              </a:rPr>
              <a:t>There are many kinds of imbalance in target detection, which will affect the final detection accuracy</a:t>
            </a:r>
          </a:p>
        </p:txBody>
      </p:sp>
      <p:sp>
        <p:nvSpPr>
          <p:cNvPr id="3" name="标题 2">
            <a:extLst>
              <a:ext uri="{FF2B5EF4-FFF2-40B4-BE49-F238E27FC236}">
                <a16:creationId xmlns:a16="http://schemas.microsoft.com/office/drawing/2014/main" id="{41771C35-EB93-426A-A706-0516A46BC75E}"/>
              </a:ext>
            </a:extLst>
          </p:cNvPr>
          <p:cNvSpPr>
            <a:spLocks noGrp="1"/>
          </p:cNvSpPr>
          <p:nvPr>
            <p:ph type="title"/>
          </p:nvPr>
        </p:nvSpPr>
        <p:spPr/>
        <p:txBody>
          <a:bodyPr/>
          <a:lstStyle/>
          <a:p>
            <a:pPr lvl="0"/>
            <a:r>
              <a:rPr lang="en-US" sz="1800" b="false" i="false" u="none">
                <a:solidFill>
                  <a:srgbClr val="000000"/>
                </a:solidFill>
                <a:latin typeface="Arial"/>
              </a:rPr>
              <a:t>Unbalanced summary of target detection</a:t>
            </a:r>
          </a:p>
        </p:txBody>
      </p:sp>
      <p:graphicFrame>
        <p:nvGraphicFramePr>
          <p:cNvPr id="9" name="表格 9">
            <a:extLst>
              <a:ext uri="{FF2B5EF4-FFF2-40B4-BE49-F238E27FC236}">
                <a16:creationId xmlns:a16="http://schemas.microsoft.com/office/drawing/2014/main" id="{A0FF87D5-FFC9-4446-A6B3-08CB4A0F8BA7}"/>
              </a:ext>
            </a:extLst>
          </p:cNvPr>
          <p:cNvGraphicFramePr>
            <a:graphicFrameLocks noGrp="1"/>
          </p:cNvGraphicFramePr>
          <p:nvPr>
            <p:extLst>
              <p:ext uri="{D42A27DB-BD31-4B8C-83A1-F6EECF244321}">
                <p14:modId xmlns:p14="http://schemas.microsoft.com/office/powerpoint/2010/main" val="3252977520"/>
              </p:ext>
            </p:extLst>
          </p:nvPr>
        </p:nvGraphicFramePr>
        <p:xfrm>
          <a:off x="1447800" y="3200400"/>
          <a:ext cx="9448800" cy="2590800"/>
        </p:xfrm>
        <a:graphic>
          <a:graphicData uri="http://schemas.openxmlformats.org/drawingml/2006/table">
            <a:tbl>
              <a:tblPr bandRow="1" firstRow="1">
                <a:tableStyleId>{5C22544A-7EE6-4342-B048-85BDC9FD1C3A}</a:tableStyleId>
              </a:tblPr>
              <a:tblGrid>
                <a:gridCol w="2971800">
                  <a:extLst>
                    <a:ext uri="{9D8B030D-6E8A-4147-A177-3AD203B41FA5}">
                      <a16:colId xmlns:a16="http://schemas.microsoft.com/office/drawing/2014/main" val="124469972"/>
                    </a:ext>
                  </a:extLst>
                </a:gridCol>
                <a:gridCol w="6477000">
                  <a:extLst>
                    <a:ext uri="{9D8B030D-6E8A-4147-A177-3AD203B41FA5}">
                      <a16:colId xmlns:a16="http://schemas.microsoft.com/office/drawing/2014/main" val="1647510399"/>
                    </a:ext>
                  </a:extLst>
                </a:gridCol>
              </a:tblGrid>
              <a:tr h="370840">
                <a:tc>
                  <a:txBody>
                    <a:bodyPr/>
                    <a:lstStyle/>
                    <a:p>
                      <a:pPr algn="ctr" lvl="0" marL="0"/>
                      <a:r>
                        <a:rPr lang="en-US" sz="1500" b="false" i="false" u="none">
                          <a:solidFill>
                            <a:srgbClr val="000000"/>
                          </a:solidFill>
                          <a:latin typeface="Arial"/>
                        </a:rPr>
                        <a:t>category</a:t>
                      </a:r>
                    </a:p>
                  </a:txBody>
                  <a:tcPr/>
                </a:tc>
                <a:tc>
                  <a:txBody>
                    <a:bodyPr/>
                    <a:lstStyle/>
                    <a:p>
                      <a:pPr algn="ctr" lvl="0" marL="0"/>
                      <a:r>
                        <a:rPr lang="en-US" sz="1500" b="false" i="false" u="none">
                          <a:solidFill>
                            <a:srgbClr val="000000"/>
                          </a:solidFill>
                          <a:latin typeface="Arial"/>
                        </a:rPr>
                        <a:t>sketch</a:t>
                      </a:r>
                    </a:p>
                  </a:txBody>
                  <a:tcPr/>
                </a:tc>
                <a:extLst>
                  <a:ext uri="{0D108BD9-81ED-4DB2-BD59-A6C34878D82A}">
                    <a16:rowId xmlns:a16="http://schemas.microsoft.com/office/drawing/2014/main" val="2369042796"/>
                  </a:ext>
                </a:extLst>
              </a:tr>
              <a:tr h="370840">
                <a:tc>
                  <a:txBody>
                    <a:bodyPr/>
                    <a:lstStyle/>
                    <a:p>
                      <a:pPr algn="l" lvl="0" indent="0" marL="0"/>
                      <a:r>
                        <a:rPr lang="en-US" sz="1100" b="false" i="false" u="none">
                          <a:solidFill>
                            <a:srgbClr val="000000"/>
                          </a:solidFill>
                          <a:latin typeface="Arial"/>
                        </a:rPr>
                        <a:t>Imbalance of positive and negative samples</a:t>
                      </a:r>
                    </a:p>
                  </a:txBody>
                  <a:tcPr/>
                </a:tc>
                <a:tc>
                  <a:txBody>
                    <a:bodyPr/>
                    <a:lstStyle/>
                    <a:p>
                      <a:pPr algn="l" lvl="0" marL="0"/>
                      <a:r>
                        <a:rPr lang="en-US" sz="1000" b="true" i="false" u="none">
                          <a:solidFill>
                            <a:srgbClr val="000000"/>
                          </a:solidFill>
                          <a:latin typeface="Arial"/>
                        </a:rPr>
                        <a:t>The foreground and background are unbalanced, and the number of different types of input bounding boxes in the foreground is unbalanced.</a:t>
                      </a:r>
                    </a:p>
                  </a:txBody>
                  <a:tcPr/>
                </a:tc>
                <a:extLst>
                  <a:ext uri="{0D108BD9-81ED-4DB2-BD59-A6C34878D82A}">
                    <a16:rowId xmlns:a16="http://schemas.microsoft.com/office/drawing/2014/main" val="1320799872"/>
                  </a:ext>
                </a:extLst>
              </a:tr>
              <a:tr h="370840">
                <a:tc>
                  <a:txBody>
                    <a:bodyPr/>
                    <a:lstStyle/>
                    <a:p>
                      <a:pPr algn="l" lvl="0" marL="0"/>
                      <a:r>
                        <a:rPr lang="en-US" sz="1500" b="false" i="false" u="none">
                          <a:solidFill>
                            <a:srgbClr val="000000"/>
                          </a:solidFill>
                          <a:latin typeface="Arial"/>
                        </a:rPr>
                        <a:t>Scale imbalance</a:t>
                      </a:r>
                    </a:p>
                  </a:txBody>
                  <a:tcPr/>
                </a:tc>
                <a:tc>
                  <a:txBody>
                    <a:bodyPr/>
                    <a:lstStyle/>
                    <a:p>
                      <a:pPr algn="l" lvl="0" marL="0"/>
                      <a:r>
                        <a:rPr lang="en-US" sz="1000" b="true" i="false" u="none">
                          <a:solidFill>
                            <a:srgbClr val="000000"/>
                          </a:solidFill>
                          <a:latin typeface="Arial"/>
                        </a:rPr>
                        <a:t>The scale of input image and bounding box is unbalanced, and the contribution of different feature layers to the final result is unbalanced.</a:t>
                      </a:r>
                    </a:p>
                  </a:txBody>
                  <a:tcPr/>
                </a:tc>
                <a:extLst>
                  <a:ext uri="{0D108BD9-81ED-4DB2-BD59-A6C34878D82A}">
                    <a16:rowId xmlns:a16="http://schemas.microsoft.com/office/drawing/2014/main" val="4094222226"/>
                  </a:ext>
                </a:extLst>
              </a:tr>
              <a:tr h="370840">
                <a:tc>
                  <a:txBody>
                    <a:bodyPr/>
                    <a:lstStyle/>
                    <a:p>
                      <a:pPr algn="l" lvl="0" marL="0"/>
                      <a:r>
                        <a:rPr lang="en-US" sz="1500" b="false" i="false" u="none">
                          <a:solidFill>
                            <a:srgbClr val="000000"/>
                          </a:solidFill>
                          <a:latin typeface="Arial"/>
                        </a:rPr>
                        <a:t>Spatial imbalance</a:t>
                      </a:r>
                    </a:p>
                  </a:txBody>
                  <a:tcPr/>
                </a:tc>
                <a:tc>
                  <a:txBody>
                    <a:bodyPr/>
                    <a:lstStyle/>
                    <a:p>
                      <a:pPr algn="l" lvl="0" marL="0"/>
                      <a:r>
                        <a:rPr lang="en-US" sz="1000" b="true" i="false" u="none">
                          <a:solidFill>
                            <a:srgbClr val="000000"/>
                          </a:solidFill>
                          <a:latin typeface="Arial"/>
                        </a:rPr>
                        <a:t>The distribution of IOU is unbalanced, and the contribution of different samples to regression loss is unbalanced.</a:t>
                      </a:r>
                    </a:p>
                  </a:txBody>
                  <a:tcPr/>
                </a:tc>
                <a:extLst>
                  <a:ext uri="{0D108BD9-81ED-4DB2-BD59-A6C34878D82A}">
                    <a16:rowId xmlns:a16="http://schemas.microsoft.com/office/drawing/2014/main" val="3293708166"/>
                  </a:ext>
                </a:extLst>
              </a:tr>
              <a:tr h="370840">
                <a:tc>
                  <a:txBody>
                    <a:bodyPr/>
                    <a:lstStyle/>
                    <a:p>
                      <a:pPr algn="l" lvl="0" marL="0"/>
                      <a:r>
                        <a:rPr lang="en-US" sz="1500" b="false" i="false" u="none">
                          <a:solidFill>
                            <a:srgbClr val="000000"/>
                          </a:solidFill>
                          <a:latin typeface="Arial"/>
                        </a:rPr>
                        <a:t>Imbalance of objective function</a:t>
                      </a:r>
                    </a:p>
                  </a:txBody>
                  <a:tcPr/>
                </a:tc>
                <a:tc>
                  <a:txBody>
                    <a:bodyPr/>
                    <a:lstStyle/>
                    <a:p>
                      <a:pPr algn="l" lvl="0" marL="0"/>
                      <a:r>
                        <a:rPr lang="en-US" sz="1000" b="true" i="false" u="none">
                          <a:solidFill>
                            <a:srgbClr val="000000"/>
                          </a:solidFill>
                          <a:latin typeface="Arial"/>
                        </a:rPr>
                        <a:t>The contribution of different tasks (such as regression and classification) to global loss is unbalanced.</a:t>
                      </a:r>
                    </a:p>
                  </a:txBody>
                  <a:tcPr/>
                </a:tc>
                <a:extLst>
                  <a:ext uri="{0D108BD9-81ED-4DB2-BD59-A6C34878D82A}">
                    <a16:rowId xmlns:a16="http://schemas.microsoft.com/office/drawing/2014/main" val="931314410"/>
                  </a:ext>
                </a:extLst>
              </a:tr>
            </a:tbl>
          </a:graphicData>
        </a:graphic>
      </p:graphicFrame>
    </p:spTree>
    <p:extLst>
      <p:ext uri="{BB962C8B-B14F-4D97-AF65-F5344CB8AC3E}">
        <p14:creationId xmlns:p14="http://schemas.microsoft.com/office/powerpoint/2010/main" val="1742305974"/>
      </p:ext>
    </p:extLst>
  </p:cSld>
  <p:clrMapOvr>
    <a:masterClrMapping/>
  </p:clrMapOvr>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18A4BD-2AE7-4879-9F24-9F0CAED23AB8}"/>
              </a:ext>
            </a:extLst>
          </p:cNvPr>
          <p:cNvSpPr>
            <a:spLocks noGrp="1"/>
          </p:cNvSpPr>
          <p:nvPr>
            <p:ph type="title"/>
          </p:nvPr>
        </p:nvSpPr>
        <p:spPr>
          <a:xfrm>
            <a:off x="990600" y="1066800"/>
            <a:ext cx="5105400" cy="492125"/>
          </a:xfrm>
        </p:spPr>
        <p:txBody>
          <a:bodyPr/>
          <a:lstStyle/>
          <a:p>
            <a:pPr lvl="0"/>
            <a:r>
              <a:rPr lang="en-US" sz="2200" b="false" i="false" u="none">
                <a:solidFill>
                  <a:srgbClr val="000000"/>
                </a:solidFill>
                <a:latin typeface="Arial"/>
              </a:rPr>
              <a:t>Improvement based on Anchor Based</a:t>
            </a:r>
          </a:p>
        </p:txBody>
      </p:sp>
      <p:graphicFrame>
        <p:nvGraphicFramePr>
          <p:cNvPr id="8" name="表格 7">
            <a:extLst>
              <a:ext uri="{FF2B5EF4-FFF2-40B4-BE49-F238E27FC236}">
                <a16:creationId xmlns:a16="http://schemas.microsoft.com/office/drawing/2014/main" id="{5620D6EC-E9B7-41BB-89F3-3B4E7616498E}"/>
              </a:ext>
            </a:extLst>
          </p:cNvPr>
          <p:cNvGraphicFramePr>
            <a:graphicFrameLocks noGrp="1"/>
          </p:cNvGraphicFramePr>
          <p:nvPr>
            <p:extLst>
              <p:ext uri="{D42A27DB-BD31-4B8C-83A1-F6EECF244321}">
                <p14:modId xmlns:p14="http://schemas.microsoft.com/office/powerpoint/2010/main" val="2045391699"/>
              </p:ext>
            </p:extLst>
          </p:nvPr>
        </p:nvGraphicFramePr>
        <p:xfrm>
          <a:off x="159543" y="1624330"/>
          <a:ext cx="11872914" cy="5141606"/>
        </p:xfrm>
        <a:graphic>
          <a:graphicData uri="http://schemas.openxmlformats.org/drawingml/2006/table">
            <a:tbl>
              <a:tblPr>
                <a:tableStyleId>{5C22544A-7EE6-4342-B048-85BDC9FD1C3A}</a:tableStyleId>
              </a:tblPr>
              <a:tblGrid>
                <a:gridCol w="1130073">
                  <a:extLst>
                    <a:ext uri="{9D8B030D-6E8A-4147-A177-3AD203B41FA5}">
                      <a16:colId xmlns:a16="http://schemas.microsoft.com/office/drawing/2014/main" val="2592151979"/>
                    </a:ext>
                  </a:extLst>
                </a:gridCol>
                <a:gridCol w="1754712">
                  <a:extLst>
                    <a:ext uri="{9D8B030D-6E8A-4147-A177-3AD203B41FA5}">
                      <a16:colId xmlns:a16="http://schemas.microsoft.com/office/drawing/2014/main" val="4193133062"/>
                    </a:ext>
                  </a:extLst>
                </a:gridCol>
                <a:gridCol w="3287168">
                  <a:extLst>
                    <a:ext uri="{9D8B030D-6E8A-4147-A177-3AD203B41FA5}">
                      <a16:colId xmlns:a16="http://schemas.microsoft.com/office/drawing/2014/main" val="3586397493"/>
                    </a:ext>
                  </a:extLst>
                </a:gridCol>
                <a:gridCol w="5700961">
                  <a:extLst>
                    <a:ext uri="{9D8B030D-6E8A-4147-A177-3AD203B41FA5}">
                      <a16:colId xmlns:a16="http://schemas.microsoft.com/office/drawing/2014/main" val="691388263"/>
                    </a:ext>
                  </a:extLst>
                </a:gridCol>
              </a:tblGrid>
              <a:tr h="271149">
                <a:tc>
                  <a:txBody>
                    <a:bodyPr/>
                    <a:lstStyle/>
                    <a:p>
                      <a:pPr algn="l" lvl="0" marL="0"/>
                      <a:r>
                        <a:rPr lang="en-US" sz="1000" b="false" i="false" u="none">
                          <a:solidFill>
                            <a:srgbClr val="000000"/>
                          </a:solidFill>
                          <a:latin typeface="Arial"/>
                        </a:rPr>
                        <a:t>angle</a:t>
                      </a:r>
                    </a:p>
                  </a:txBody>
                  <a:tcPr anchor="ctr" marB="0" marL="6602" marR="6602" marT="6602"/>
                </a:tc>
                <a:tc>
                  <a:txBody>
                    <a:bodyPr/>
                    <a:lstStyle/>
                    <a:p>
                      <a:pPr algn="l" lvl="0" marL="0"/>
                      <a:r>
                        <a:rPr lang="en-US" sz="1000" b="false" i="false" u="none">
                          <a:solidFill>
                            <a:srgbClr val="000000"/>
                          </a:solidFill>
                          <a:latin typeface="Arial"/>
                        </a:rPr>
                        <a:t>paper</a:t>
                      </a:r>
                    </a:p>
                  </a:txBody>
                  <a:tcPr anchor="ctr" marB="0" marL="6602" marR="6602" marT="6602"/>
                </a:tc>
                <a:tc>
                  <a:txBody>
                    <a:bodyPr/>
                    <a:lstStyle/>
                    <a:p>
                      <a:pPr algn="l" fontAlgn="ctr"/>
                      <a:r>
                        <a:rPr lang="en-US" strike="noStrike" sz="1800" u="none">
                          <a:effectLst/>
                        </a:rPr>
                        <a:t>mAP</a:t>
                      </a:r>
                      <a:endParaRPr b="0" i="0" lang="en-US" strike="noStrike" sz="1800" u="none">
                        <a:solidFill>
                          <a:srgbClr val="000000"/>
                        </a:solidFill>
                        <a:effectLst/>
                        <a:latin charset="-122" panose="02010600030101010101" pitchFamily="2" typeface="宋体"/>
                        <a:ea charset="-122" panose="02010600030101010101" pitchFamily="2" typeface="宋体"/>
                      </a:endParaRPr>
                    </a:p>
                  </a:txBody>
                  <a:tcPr anchor="ctr" marB="0" marL="6602" marR="6602" marT="6602"/>
                </a:tc>
                <a:tc>
                  <a:txBody>
                    <a:bodyPr/>
                    <a:lstStyle/>
                    <a:p>
                      <a:pPr algn="l" lvl="0" marL="0"/>
                      <a:r>
                        <a:rPr lang="en-US" sz="1000" b="false" i="false" u="none">
                          <a:solidFill>
                            <a:srgbClr val="000000"/>
                          </a:solidFill>
                          <a:latin typeface="Arial"/>
                        </a:rPr>
                        <a:t>Job description</a:t>
                      </a:r>
                    </a:p>
                  </a:txBody>
                  <a:tcPr anchor="ctr" marB="0" marL="6602" marR="6602" marT="6602"/>
                </a:tc>
                <a:extLst>
                  <a:ext uri="{0D108BD9-81ED-4DB2-BD59-A6C34878D82A}">
                    <a16:rowId xmlns:a16="http://schemas.microsoft.com/office/drawing/2014/main" val="1837499927"/>
                  </a:ext>
                </a:extLst>
              </a:tr>
              <a:tr h="800702">
                <a:tc>
                  <a:txBody>
                    <a:bodyPr/>
                    <a:lstStyle/>
                    <a:p>
                      <a:pPr algn="l" lvl="0" marL="0"/>
                      <a:r>
                        <a:rPr lang="en-US" sz="2000" b="true" i="false" u="none">
                          <a:solidFill>
                            <a:srgbClr val="000000"/>
                          </a:solidFill>
                          <a:latin typeface="Arial"/>
                        </a:rPr>
                        <a:t>Data level</a:t>
                      </a:r>
                    </a:p>
                  </a:txBody>
                  <a:tcPr anchor="ctr" marB="0" marL="6602" marR="6602" marT="6602"/>
                </a:tc>
                <a:tc>
                  <a:txBody>
                    <a:bodyPr/>
                    <a:lstStyle/>
                    <a:p>
                      <a:pPr algn="l" fontAlgn="ctr"/>
                      <a:r>
                        <a:rPr dirty="0" err="1" lang="en-US" strike="noStrike" sz="1800" u="none">
                          <a:solidFill>
                            <a:srgbClr val="00B050"/>
                          </a:solidFill>
                          <a:effectLst/>
                        </a:rPr>
                        <a:t>Stitcher</a:t>
                      </a:r>
                      <a:endParaRPr b="0" dirty="0" i="0" lang="en-US" strike="noStrike" sz="1800" u="none">
                        <a:solidFill>
                          <a:srgbClr val="00B050"/>
                        </a:solidFill>
                        <a:effectLst/>
                        <a:latin charset="-122" panose="02010600030101010101" pitchFamily="2" typeface="宋体"/>
                        <a:ea charset="-122" panose="02010600030101010101" pitchFamily="2" typeface="宋体"/>
                      </a:endParaRPr>
                    </a:p>
                  </a:txBody>
                  <a:tcPr anchor="ctr" marB="0" marL="6602" marR="6602" marT="6602"/>
                </a:tc>
                <a:tc>
                  <a:txBody>
                    <a:bodyPr/>
                    <a:lstStyle/>
                    <a:p>
                      <a:pPr algn="l" fontAlgn="ctr"/>
                      <a:r>
                        <a:rPr dirty="0" lang="en-US" strike="noStrike" sz="1800" u="none">
                          <a:effectLst/>
                        </a:rPr>
                        <a:t>41.3(Res-101-FPN)</a:t>
                      </a:r>
                      <a:endParaRPr b="0" dirty="0" i="0" lang="en-US" strike="noStrike" sz="1800" u="none">
                        <a:solidFill>
                          <a:srgbClr val="000000"/>
                        </a:solidFill>
                        <a:effectLst/>
                        <a:latin charset="-122" panose="02010600030101010101" pitchFamily="2" typeface="宋体"/>
                        <a:ea charset="-122" panose="02010600030101010101" pitchFamily="2" typeface="宋体"/>
                      </a:endParaRPr>
                    </a:p>
                  </a:txBody>
                  <a:tcPr anchor="ctr" marB="0" marL="6602" marR="6602" marT="6602"/>
                </a:tc>
                <a:tc>
                  <a:txBody>
                    <a:bodyPr/>
                    <a:lstStyle/>
                    <a:p>
                      <a:pPr algn="l" lvl="0" marL="0"/>
                      <a:r>
                        <a:rPr lang="en-US" sz="1200" b="false" i="false" u="none">
                          <a:solidFill>
                            <a:srgbClr val="000000"/>
                          </a:solidFill>
                          <a:latin typeface="Arial"/>
                        </a:rPr>
                        <a:t>Sticcher = use the threshold value of loss of small and medium-sized targets in a single picture to convert the large and medium-sized targets into small and medium-sized targets, and then re join the training.(equivalent to data expansion)</a:t>
                      </a:r>
                    </a:p>
                  </a:txBody>
                  <a:tcPr anchor="ctr" marB="0" marL="6602" marR="6602" marT="6602"/>
                </a:tc>
                <a:extLst>
                  <a:ext uri="{0D108BD9-81ED-4DB2-BD59-A6C34878D82A}">
                    <a16:rowId xmlns:a16="http://schemas.microsoft.com/office/drawing/2014/main" val="3784749908"/>
                  </a:ext>
                </a:extLst>
              </a:tr>
              <a:tr h="1321208">
                <a:tc rowSpan="4">
                  <a:txBody>
                    <a:bodyPr/>
                    <a:lstStyle/>
                    <a:p>
                      <a:pPr algn="l" lvl="0" marL="0"/>
                      <a:r>
                        <a:rPr lang="en-US" sz="2000" b="true" i="false" u="none">
                          <a:solidFill>
                            <a:srgbClr val="000000"/>
                          </a:solidFill>
                          <a:latin typeface="Arial"/>
                        </a:rPr>
                        <a:t>Network level</a:t>
                      </a:r>
                    </a:p>
                  </a:txBody>
                  <a:tcPr anchor="ctr" marB="0" marL="6602" marR="6602" marT="6602"/>
                </a:tc>
                <a:tc>
                  <a:txBody>
                    <a:bodyPr/>
                    <a:lstStyle/>
                    <a:p>
                      <a:pPr algn="l" fontAlgn="ctr"/>
                      <a:r>
                        <a:rPr dirty="0" lang="en-US" strike="noStrike" sz="1800" u="none">
                          <a:solidFill>
                            <a:srgbClr val="00B050"/>
                          </a:solidFill>
                          <a:effectLst/>
                        </a:rPr>
                        <a:t>FPN</a:t>
                      </a:r>
                      <a:endParaRPr b="0" dirty="0" i="0" lang="en-US" strike="noStrike" sz="1800" u="none">
                        <a:solidFill>
                          <a:srgbClr val="00B050"/>
                        </a:solidFill>
                        <a:effectLst/>
                        <a:latin charset="-122" panose="02010600030101010101" pitchFamily="2" typeface="宋体"/>
                        <a:ea charset="-122" panose="02010600030101010101" pitchFamily="2" typeface="宋体"/>
                      </a:endParaRPr>
                    </a:p>
                  </a:txBody>
                  <a:tcPr anchor="ctr" marB="0" marL="6602" marR="6602" marT="6602"/>
                </a:tc>
                <a:tc>
                  <a:txBody>
                    <a:bodyPr/>
                    <a:lstStyle/>
                    <a:p>
                      <a:pPr algn="l" fontAlgn="ctr"/>
                      <a:r>
                        <a:rPr altLang="zh-CN" dirty="0" lang="en-US" strike="noStrike" sz="1800" u="none">
                          <a:effectLst/>
                        </a:rPr>
                        <a:t>36.2</a:t>
                      </a:r>
                      <a:endParaRPr altLang="zh-CN" b="0" dirty="0" i="0" lang="en-US" strike="noStrike" sz="1800" u="none">
                        <a:solidFill>
                          <a:srgbClr val="000000"/>
                        </a:solidFill>
                        <a:effectLst/>
                        <a:latin charset="-122" panose="02010600030101010101" pitchFamily="2" typeface="宋体"/>
                        <a:ea charset="-122" panose="02010600030101010101" pitchFamily="2" typeface="宋体"/>
                      </a:endParaRPr>
                    </a:p>
                  </a:txBody>
                  <a:tcPr anchor="ctr" marB="0" marL="6602" marR="6602" marT="6602"/>
                </a:tc>
                <a:tc>
                  <a:txBody>
                    <a:bodyPr/>
                    <a:lstStyle/>
                    <a:p>
                      <a:pPr algn="l" lvl="0" marL="0"/>
                      <a:r>
                        <a:rPr lang="en-US" sz="1300" b="true" i="false" u="none">
                          <a:solidFill>
                            <a:srgbClr val="000000"/>
                          </a:solidFill>
                          <a:latin typeface="Arial"/>
                        </a:rPr>
                        <a:t>The multi-scale feature fusion (before convolution operation in the current layer, add the sampling on the feature map of the previous layer and the feature map of the current layer, that is, by fusing the sampling on the feature map of the previous layer and the features of the shallow layer to get the deep features) is adopted for prediction.</a:t>
                      </a:r>
                    </a:p>
                  </a:txBody>
                  <a:tcPr anchor="ctr" marB="0" marL="6602" marR="6602" marT="6602"/>
                </a:tc>
                <a:extLst>
                  <a:ext uri="{0D108BD9-81ED-4DB2-BD59-A6C34878D82A}">
                    <a16:rowId xmlns:a16="http://schemas.microsoft.com/office/drawing/2014/main" val="3433748500"/>
                  </a:ext>
                </a:extLst>
              </a:tr>
              <a:tr h="1065478">
                <a:tc vMerge="1">
                  <a:txBody>
                    <a:bodyPr/>
                    <a:lstStyle/>
                    <a:p>
                      <a:pPr algn="l" fontAlgn="ctr"/>
                      <a:endParaRPr altLang="en-US" b="1" dirty="0" i="0" lang="zh-CN" strike="noStrike" sz="1800" u="none">
                        <a:solidFill>
                          <a:srgbClr val="000000"/>
                        </a:solidFill>
                        <a:effectLst/>
                        <a:latin charset="-122" panose="02010600030101010101" pitchFamily="2" typeface="宋体"/>
                        <a:ea charset="-122" panose="02010600030101010101" pitchFamily="2" typeface="宋体"/>
                      </a:endParaRPr>
                    </a:p>
                  </a:txBody>
                  <a:tcPr anchor="ctr" marB="0" marL="6602" marR="6602" marT="6602"/>
                </a:tc>
                <a:tc>
                  <a:txBody>
                    <a:bodyPr/>
                    <a:lstStyle/>
                    <a:p>
                      <a:pPr algn="l" fontAlgn="ctr"/>
                      <a:r>
                        <a:rPr dirty="0" err="1" kern="1200" lang="en-US" sz="1800">
                          <a:solidFill>
                            <a:srgbClr val="00B0F0"/>
                          </a:solidFill>
                        </a:rPr>
                        <a:t>R</a:t>
                      </a:r>
                      <a:r>
                        <a:rPr altLang="zh-CN" dirty="0" err="1" kern="1200" lang="en-US" sz="1800">
                          <a:solidFill>
                            <a:srgbClr val="00B0F0"/>
                          </a:solidFill>
                        </a:rPr>
                        <a:t>etinaNet</a:t>
                      </a:r>
                      <a:endParaRPr dirty="0" kern="1200" lang="en-US" sz="1800">
                        <a:solidFill>
                          <a:srgbClr val="00B0F0"/>
                        </a:solidFill>
                        <a:latin panose="020B0604020202020204" typeface="Arial"/>
                        <a:ea typeface="+mn-ea"/>
                        <a:cs panose="020B0604020202020204" typeface="Arial"/>
                      </a:endParaRPr>
                    </a:p>
                  </a:txBody>
                  <a:tcPr anchor="ctr" marB="0" marL="6602" marR="6602" marT="6602"/>
                </a:tc>
                <a:tc>
                  <a:txBody>
                    <a:bodyPr/>
                    <a:lstStyle/>
                    <a:p>
                      <a:pPr algn="l" fontAlgn="ctr"/>
                      <a:r>
                        <a:rPr altLang="zh-CN" b="1" dirty="0" lang="en-US" strike="noStrike" sz="1800" u="none">
                          <a:solidFill>
                            <a:srgbClr val="000000"/>
                          </a:solidFill>
                          <a:effectLst/>
                        </a:rPr>
                        <a:t>40.8</a:t>
                      </a:r>
                      <a:r>
                        <a:rPr altLang="zh-CN" b="0" dirty="0" lang="en-US" strike="noStrike" sz="1800" u="none">
                          <a:solidFill>
                            <a:srgbClr val="000000"/>
                          </a:solidFill>
                          <a:effectLst/>
                        </a:rPr>
                        <a:t>(ResNeXt-101-FPN)</a:t>
                      </a:r>
                      <a:endParaRPr altLang="zh-CN" b="0" dirty="0" i="0" lang="en-US" strike="noStrike" sz="1800" u="none">
                        <a:solidFill>
                          <a:srgbClr val="000000"/>
                        </a:solidFill>
                        <a:effectLst/>
                        <a:latin charset="-122" panose="02010600030101010101" pitchFamily="2" typeface="宋体"/>
                        <a:ea charset="-122" panose="02010600030101010101" pitchFamily="2" typeface="宋体"/>
                      </a:endParaRPr>
                    </a:p>
                  </a:txBody>
                  <a:tcPr anchor="ctr" marB="0" marL="6602" marR="6602" marT="6602"/>
                </a:tc>
                <a:tc>
                  <a:txBody>
                    <a:bodyPr/>
                    <a:lstStyle/>
                    <a:p>
                      <a:pPr algn="l" lvl="0" marL="0"/>
                      <a:r>
                        <a:rPr lang="en-US" sz="1300" b="true" i="false" u="none">
                          <a:solidFill>
                            <a:srgbClr val="000000"/>
                          </a:solidFill>
                          <a:latin typeface="Arial"/>
                        </a:rPr>
                        <a:t>This function can reduce the weight of the samples which are easy to be classified, and make the model focus on the samples which are difficult to be classified in training, so as to improve the class imbalance of the samples and the optimization direction of the model.</a:t>
                      </a:r>
                    </a:p>
                  </a:txBody>
                  <a:tcPr anchor="ctr" marB="0" marL="6602" marR="6602" marT="6602"/>
                </a:tc>
                <a:extLst>
                  <a:ext uri="{0D108BD9-81ED-4DB2-BD59-A6C34878D82A}">
                    <a16:rowId xmlns:a16="http://schemas.microsoft.com/office/drawing/2014/main" val="1545607459"/>
                  </a:ext>
                </a:extLst>
              </a:tr>
              <a:tr h="663458">
                <a:tc vMerge="1">
                  <a:txBody>
                    <a:bodyPr/>
                    <a:lstStyle/>
                    <a:p>
                      <a:pPr algn="l" fontAlgn="ctr"/>
                      <a:endParaRPr altLang="en-US" b="0" dirty="0" i="0" lang="zh-CN" strike="noStrike" sz="1800" u="none">
                        <a:solidFill>
                          <a:srgbClr val="000000"/>
                        </a:solidFill>
                        <a:effectLst/>
                        <a:latin charset="-122" panose="02010600030101010101" pitchFamily="2" typeface="宋体"/>
                        <a:ea charset="-122" panose="02010600030101010101" pitchFamily="2" typeface="宋体"/>
                      </a:endParaRPr>
                    </a:p>
                  </a:txBody>
                  <a:tcPr anchor="ctr" marB="0" marL="6602" marR="6602" marT="6602"/>
                </a:tc>
                <a:tc>
                  <a:txBody>
                    <a:bodyPr/>
                    <a:lstStyle/>
                    <a:p>
                      <a:pPr algn="l" fontAlgn="ctr"/>
                      <a:r>
                        <a:rPr dirty="0" err="1" lang="en-US" strike="noStrike" sz="1800" u="none">
                          <a:solidFill>
                            <a:srgbClr val="00B050"/>
                          </a:solidFill>
                          <a:effectLst/>
                        </a:rPr>
                        <a:t>TridentNet</a:t>
                      </a:r>
                      <a:endParaRPr b="0" dirty="0" i="0" lang="en-US" strike="noStrike" sz="1800" u="none">
                        <a:solidFill>
                          <a:srgbClr val="00B050"/>
                        </a:solidFill>
                        <a:effectLst/>
                        <a:latin charset="-122" panose="02010600030101010101" pitchFamily="2" typeface="宋体"/>
                        <a:ea charset="-122" panose="02010600030101010101" pitchFamily="2" typeface="宋体"/>
                      </a:endParaRPr>
                    </a:p>
                  </a:txBody>
                  <a:tcPr anchor="ctr" marB="0" marL="6602" marR="6602" marT="6602"/>
                </a:tc>
                <a:tc>
                  <a:txBody>
                    <a:bodyPr/>
                    <a:lstStyle/>
                    <a:p>
                      <a:pPr algn="l" fontAlgn="ctr"/>
                      <a:r>
                        <a:rPr dirty="0" lang="en-US" strike="noStrike" sz="1800" u="none">
                          <a:effectLst/>
                        </a:rPr>
                        <a:t>48.4(ResNet-101-Deformable )</a:t>
                      </a:r>
                      <a:endParaRPr b="0" dirty="0" i="0" lang="en-US" strike="noStrike" sz="1800" u="none">
                        <a:solidFill>
                          <a:srgbClr val="000000"/>
                        </a:solidFill>
                        <a:effectLst/>
                        <a:latin charset="-122" panose="02010600030101010101" pitchFamily="2" typeface="宋体"/>
                        <a:ea charset="-122" panose="02010600030101010101" pitchFamily="2" typeface="宋体"/>
                      </a:endParaRPr>
                    </a:p>
                  </a:txBody>
                  <a:tcPr anchor="ctr" marB="0" marL="6602" marR="6602" marT="6602"/>
                </a:tc>
                <a:tc>
                  <a:txBody>
                    <a:bodyPr/>
                    <a:lstStyle/>
                    <a:p>
                      <a:pPr algn="l" lvl="0" marL="0"/>
                      <a:r>
                        <a:rPr lang="en-US" sz="1200" b="false" i="false" u="none">
                          <a:solidFill>
                            <a:srgbClr val="000000"/>
                          </a:solidFill>
                          <a:latin typeface="Arial"/>
                        </a:rPr>
                        <a:t>For the same object, using different size of receptive field to achieve data augmentation + sharing weight parameters brings adaptability to various scales.</a:t>
                      </a:r>
                    </a:p>
                  </a:txBody>
                  <a:tcPr anchor="ctr" marB="0" marL="6602" marR="6602" marT="6602"/>
                </a:tc>
                <a:extLst>
                  <a:ext uri="{0D108BD9-81ED-4DB2-BD59-A6C34878D82A}">
                    <a16:rowId xmlns:a16="http://schemas.microsoft.com/office/drawing/2014/main" val="259336998"/>
                  </a:ext>
                </a:extLst>
              </a:tr>
              <a:tr h="942574">
                <a:tc vMerge="1">
                  <a:txBody>
                    <a:bodyPr/>
                    <a:lstStyle/>
                    <a:p>
                      <a:pPr algn="l" fontAlgn="ctr"/>
                      <a:endParaRPr altLang="en-US" b="0" dirty="0" i="0" lang="zh-CN" strike="noStrike" sz="1800" u="none">
                        <a:solidFill>
                          <a:srgbClr val="000000"/>
                        </a:solidFill>
                        <a:effectLst/>
                        <a:latin charset="-122" panose="02010600030101010101" pitchFamily="2" typeface="宋体"/>
                        <a:ea charset="-122" panose="02010600030101010101" pitchFamily="2" typeface="宋体"/>
                      </a:endParaRPr>
                    </a:p>
                  </a:txBody>
                  <a:tcPr anchor="ctr" marB="0" marL="6602" marR="6602" marT="6602"/>
                </a:tc>
                <a:tc>
                  <a:txBody>
                    <a:bodyPr/>
                    <a:lstStyle/>
                    <a:p>
                      <a:pPr algn="l" fontAlgn="ctr"/>
                      <a:r>
                        <a:rPr dirty="0" lang="en-US" strike="noStrike" sz="1800" u="none">
                          <a:solidFill>
                            <a:srgbClr val="00B050"/>
                          </a:solidFill>
                          <a:effectLst/>
                        </a:rPr>
                        <a:t>Adaptive Training Sample Selection</a:t>
                      </a:r>
                      <a:endParaRPr b="0" dirty="0" i="0" lang="en-US" strike="noStrike" sz="1800" u="none">
                        <a:solidFill>
                          <a:srgbClr val="00B050"/>
                        </a:solidFill>
                        <a:effectLst/>
                        <a:latin charset="-122" panose="02010600030101010101" pitchFamily="2" typeface="宋体"/>
                        <a:ea charset="-122" panose="02010600030101010101" pitchFamily="2" typeface="宋体"/>
                      </a:endParaRPr>
                    </a:p>
                  </a:txBody>
                  <a:tcPr anchor="ctr" marB="0" marL="6602" marR="6602" marT="6602"/>
                </a:tc>
                <a:tc>
                  <a:txBody>
                    <a:bodyPr/>
                    <a:lstStyle/>
                    <a:p>
                      <a:pPr algn="l" fontAlgn="ctr"/>
                      <a:r>
                        <a:rPr dirty="0" lang="en-US" strike="noStrike" sz="1800" u="none">
                          <a:effectLst/>
                        </a:rPr>
                        <a:t>50.7((Multi-scale testing)</a:t>
                      </a:r>
                      <a:endParaRPr b="0" dirty="0" i="0" lang="en-US" strike="noStrike" sz="1800" u="none">
                        <a:solidFill>
                          <a:srgbClr val="000000"/>
                        </a:solidFill>
                        <a:effectLst/>
                        <a:latin charset="-122" panose="02010600030101010101" pitchFamily="2" typeface="宋体"/>
                        <a:ea charset="-122" panose="02010600030101010101" pitchFamily="2" typeface="宋体"/>
                      </a:endParaRPr>
                    </a:p>
                  </a:txBody>
                  <a:tcPr anchor="ctr" marB="0" marL="6602" marR="6602" marT="6602"/>
                </a:tc>
                <a:tc>
                  <a:txBody>
                    <a:bodyPr/>
                    <a:lstStyle/>
                    <a:p>
                      <a:pPr algn="l" lvl="0" marL="0"/>
                      <a:r>
                        <a:rPr lang="en-US" sz="1800" b="false" i="false" u="none">
                          <a:solidFill>
                            <a:srgbClr val="000000"/>
                          </a:solidFill>
                          <a:latin typeface="Arial"/>
                        </a:rPr>
                        <a:t>ATSs = adaptive sample selection (adjust the IOU threshold dynamically according to the adaptive threshold TG = Mg + VG).</a:t>
                      </a:r>
                    </a:p>
                  </a:txBody>
                  <a:tcPr anchor="ctr" marB="0" marL="6602" marR="6602" marT="6602"/>
                </a:tc>
                <a:extLst>
                  <a:ext uri="{0D108BD9-81ED-4DB2-BD59-A6C34878D82A}">
                    <a16:rowId xmlns:a16="http://schemas.microsoft.com/office/drawing/2014/main" val="4090991586"/>
                  </a:ext>
                </a:extLst>
              </a:tr>
            </a:tbl>
          </a:graphicData>
        </a:graphic>
      </p:graphicFrame>
    </p:spTree>
    <p:extLst>
      <p:ext uri="{BB962C8B-B14F-4D97-AF65-F5344CB8AC3E}">
        <p14:creationId xmlns:p14="http://schemas.microsoft.com/office/powerpoint/2010/main" val="341028688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9901</TotalTime>
  <Words>2016</Words>
  <Application>Microsoft Office PowerPoint</Application>
  <PresentationFormat>宽屏</PresentationFormat>
  <Paragraphs>267</Paragraphs>
  <Slides>29</Slides>
  <Notes>3</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29</vt:i4>
      </vt:variant>
    </vt:vector>
  </HeadingPairs>
  <TitlesOfParts>
    <vt:vector size="38" baseType="lpstr">
      <vt:lpstr>Microsoft JhengHei UI</vt:lpstr>
      <vt:lpstr>等线</vt:lpstr>
      <vt:lpstr>宋体</vt:lpstr>
      <vt:lpstr>微软雅黑</vt:lpstr>
      <vt:lpstr>Arial</vt:lpstr>
      <vt:lpstr>Century Schoolbook</vt:lpstr>
      <vt:lpstr>Consolas</vt:lpstr>
      <vt:lpstr>Times New Roman</vt:lpstr>
      <vt:lpstr>Office Theme</vt:lpstr>
      <vt:lpstr>Hello，炼丹师</vt:lpstr>
      <vt:lpstr>自我介绍</vt:lpstr>
      <vt:lpstr>PowerPoint 演示文稿</vt:lpstr>
      <vt:lpstr>PowerPoint 演示文稿</vt:lpstr>
      <vt:lpstr>学习成绩</vt:lpstr>
      <vt:lpstr>PowerPoint 演示文稿</vt:lpstr>
      <vt:lpstr>PowerPoint 演示文稿</vt:lpstr>
      <vt:lpstr>目标检测的不平衡总结</vt:lpstr>
      <vt:lpstr>基于anchor based的改进 </vt:lpstr>
      <vt:lpstr>基于anchor free的改进</vt:lpstr>
      <vt:lpstr>AnchorFitted： 反馈驱动目标检测anchor仲裁者</vt:lpstr>
      <vt:lpstr>猜想实验</vt:lpstr>
      <vt:lpstr>PowerPoint 演示文稿</vt:lpstr>
      <vt:lpstr>PowerPoint 演示文稿</vt:lpstr>
      <vt:lpstr>Anchorfitted module</vt:lpstr>
      <vt:lpstr>Group IoU Balance sampling </vt:lpstr>
      <vt:lpstr>PowerPoint 演示文稿</vt:lpstr>
      <vt:lpstr>PowerPoint 演示文稿</vt:lpstr>
      <vt:lpstr>PowerPoint 演示文稿</vt:lpstr>
      <vt:lpstr>基于能量福利函数的传感网络节能路由算法 </vt:lpstr>
      <vt:lpstr>PowerPoint 演示文稿</vt:lpstr>
      <vt:lpstr>科研成果</vt:lpstr>
      <vt:lpstr>荣誉</vt:lpstr>
      <vt:lpstr>竞赛获奖</vt:lpstr>
      <vt:lpstr>PowerPoint 演示文稿</vt:lpstr>
      <vt:lpstr>兴趣爱好</vt:lpstr>
      <vt:lpstr>PowerPoint 演示文稿</vt:lpstr>
      <vt:lpstr>未来工作计划</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2020-04-13T04:55:00Z</dcterms:created>
  <dc:creator>ModestYjx</dc:creator>
  <cp:lastModifiedBy>929604665@qq.com</cp:lastModifiedBy>
  <cp:lastPrinted>2020-05-30T03:24:56Z</cp:lastPrinted>
  <dcterms:modified xsi:type="dcterms:W3CDTF">2020-06-05T08:17:48Z</dcterms:modified>
  <cp:revision>1682</cp:revision>
  <dc:title>Recent Progress in Object Detection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2052-11.1.0.9584</vt:lpwstr>
  </property>
</Properties>
</file>